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Nunito"/>
      <p:regular r:id="rId36"/>
      <p:bold r:id="rId37"/>
      <p:italic r:id="rId38"/>
      <p:boldItalic r:id="rId39"/>
    </p:embeddedFont>
    <p:embeddedFont>
      <p:font typeface="Inter"/>
      <p:regular r:id="rId40"/>
      <p:bold r:id="rId41"/>
      <p:italic r:id="rId42"/>
      <p:boldItalic r:id="rId43"/>
    </p:embeddedFont>
    <p:embeddedFont>
      <p:font typeface="Montserrat"/>
      <p:regular r:id="rId44"/>
      <p:bold r:id="rId45"/>
      <p:italic r:id="rId46"/>
      <p:boldItalic r:id="rId47"/>
    </p:embeddedFont>
    <p:embeddedFont>
      <p:font typeface="Montserrat Medium"/>
      <p:regular r:id="rId48"/>
      <p:bold r:id="rId49"/>
      <p:italic r:id="rId50"/>
      <p:boldItalic r:id="rId51"/>
    </p:embeddedFont>
    <p:embeddedFont>
      <p:font typeface="Sora Light"/>
      <p:regular r:id="rId52"/>
      <p:bold r:id="rId53"/>
    </p:embeddedFont>
    <p:embeddedFont>
      <p:font typeface="Nunito ExtraBold"/>
      <p:bold r:id="rId54"/>
      <p:boldItalic r:id="rId55"/>
    </p:embeddedFont>
    <p:embeddedFont>
      <p:font typeface="Nunito Medium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0" roundtripDataSignature="AMtx7mh4VpYar72mdxFct1RfU+R6vxXI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-regular.fntdata"/><Relationship Id="rId42" Type="http://schemas.openxmlformats.org/officeDocument/2006/relationships/font" Target="fonts/Inter-italic.fntdata"/><Relationship Id="rId41" Type="http://schemas.openxmlformats.org/officeDocument/2006/relationships/font" Target="fonts/Inter-bold.fntdata"/><Relationship Id="rId44" Type="http://schemas.openxmlformats.org/officeDocument/2006/relationships/font" Target="fonts/Montserrat-regular.fntdata"/><Relationship Id="rId43" Type="http://schemas.openxmlformats.org/officeDocument/2006/relationships/font" Target="fonts/Inter-boldItalic.fntdata"/><Relationship Id="rId46" Type="http://schemas.openxmlformats.org/officeDocument/2006/relationships/font" Target="fonts/Montserrat-italic.fntdata"/><Relationship Id="rId45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MontserratMedium-regular.fntdata"/><Relationship Id="rId47" Type="http://schemas.openxmlformats.org/officeDocument/2006/relationships/font" Target="fonts/Montserrat-boldItalic.fntdata"/><Relationship Id="rId49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font" Target="fonts/Nunito-bold.fntdata"/><Relationship Id="rId36" Type="http://schemas.openxmlformats.org/officeDocument/2006/relationships/font" Target="fonts/Nunito-regular.fntdata"/><Relationship Id="rId39" Type="http://schemas.openxmlformats.org/officeDocument/2006/relationships/font" Target="fonts/Nunito-boldItalic.fntdata"/><Relationship Id="rId38" Type="http://schemas.openxmlformats.org/officeDocument/2006/relationships/font" Target="fonts/Nunito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customschemas.google.com/relationships/presentationmetadata" Target="meta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MontserratMedium-boldItalic.fntdata"/><Relationship Id="rId50" Type="http://schemas.openxmlformats.org/officeDocument/2006/relationships/font" Target="fonts/MontserratMedium-italic.fntdata"/><Relationship Id="rId53" Type="http://schemas.openxmlformats.org/officeDocument/2006/relationships/font" Target="fonts/SoraLight-bold.fntdata"/><Relationship Id="rId52" Type="http://schemas.openxmlformats.org/officeDocument/2006/relationships/font" Target="fonts/SoraLight-regular.fntdata"/><Relationship Id="rId11" Type="http://schemas.openxmlformats.org/officeDocument/2006/relationships/slide" Target="slides/slide7.xml"/><Relationship Id="rId55" Type="http://schemas.openxmlformats.org/officeDocument/2006/relationships/font" Target="fonts/NunitoExtraBold-boldItalic.fntdata"/><Relationship Id="rId10" Type="http://schemas.openxmlformats.org/officeDocument/2006/relationships/slide" Target="slides/slide6.xml"/><Relationship Id="rId54" Type="http://schemas.openxmlformats.org/officeDocument/2006/relationships/font" Target="fonts/NunitoExtraBold-bold.fntdata"/><Relationship Id="rId13" Type="http://schemas.openxmlformats.org/officeDocument/2006/relationships/slide" Target="slides/slide9.xml"/><Relationship Id="rId57" Type="http://schemas.openxmlformats.org/officeDocument/2006/relationships/font" Target="fonts/NunitoMedium-bold.fntdata"/><Relationship Id="rId12" Type="http://schemas.openxmlformats.org/officeDocument/2006/relationships/slide" Target="slides/slide8.xml"/><Relationship Id="rId56" Type="http://schemas.openxmlformats.org/officeDocument/2006/relationships/font" Target="fonts/NunitoMedium-regular.fntdata"/><Relationship Id="rId15" Type="http://schemas.openxmlformats.org/officeDocument/2006/relationships/slide" Target="slides/slide11.xml"/><Relationship Id="rId59" Type="http://schemas.openxmlformats.org/officeDocument/2006/relationships/font" Target="fonts/NunitoMedium-boldItalic.fntdata"/><Relationship Id="rId14" Type="http://schemas.openxmlformats.org/officeDocument/2006/relationships/slide" Target="slides/slide10.xml"/><Relationship Id="rId58" Type="http://schemas.openxmlformats.org/officeDocument/2006/relationships/font" Target="fonts/NunitoMedium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5dd090591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305dd090591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d3b8f06fc4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2d3b8f06fc4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414a48bad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3414a48bad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7ef6a17cc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357ef6a17cc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7ef6a17cc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357ef6a17cc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7ef6a17cc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357ef6a17cc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414a48bad2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3414a48bad2_0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8b08f3a0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358b08f3a0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5dd09059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305dd09059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8b08f3a0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g358b08f3a0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7692e29f6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327692e29f6_0_4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27692e29f6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g327692e29f6_0_4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27692e29f6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5" name="Google Shape;535;g327692e29f6_0_5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27692e29f6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g327692e29f6_0_5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27692e29f6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7" name="Google Shape;657;g327692e29f6_0_6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27692e29f6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4" name="Google Shape;704;g327692e29f6_0_6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d3b8f06fc4_0_1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8" name="Google Shape;748;g2d3b8f06fc4_0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57ef6a17c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4" name="Google Shape;754;g357ef6a17cc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d3b8f06fc4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4" name="Google Shape;774;g2d3b8f06fc4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2" name="Google Shape;78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d3b8f06fc4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2d3b8f06fc4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a8ddbdbb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30a8ddbdbb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5dd090591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05dd090591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and Content">
  <p:cSld name="25_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/>
          <p:nvPr>
            <p:ph idx="2" type="pic"/>
          </p:nvPr>
        </p:nvSpPr>
        <p:spPr>
          <a:xfrm>
            <a:off x="7948613" y="952500"/>
            <a:ext cx="3009900" cy="495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and Content">
  <p:cSld name="24_Title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/>
          <p:nvPr>
            <p:ph idx="2" type="pic"/>
          </p:nvPr>
        </p:nvSpPr>
        <p:spPr>
          <a:xfrm>
            <a:off x="1844040" y="1813560"/>
            <a:ext cx="4572000" cy="265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and Content">
  <p:cSld name="23_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/>
          <p:nvPr>
            <p:ph idx="2" type="pic"/>
          </p:nvPr>
        </p:nvSpPr>
        <p:spPr>
          <a:xfrm>
            <a:off x="4643591" y="876300"/>
            <a:ext cx="3938434" cy="5105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/>
          <p:nvPr>
            <p:ph idx="2" type="pic"/>
          </p:nvPr>
        </p:nvSpPr>
        <p:spPr>
          <a:xfrm>
            <a:off x="6415568" y="859819"/>
            <a:ext cx="4562401" cy="456240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0"/>
          <p:cNvSpPr/>
          <p:nvPr>
            <p:ph idx="2" type="pic"/>
          </p:nvPr>
        </p:nvSpPr>
        <p:spPr>
          <a:xfrm>
            <a:off x="6572250" y="1"/>
            <a:ext cx="4492625" cy="34322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and Content">
  <p:cSld name="20_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/>
          <p:nvPr>
            <p:ph idx="2" type="pic"/>
          </p:nvPr>
        </p:nvSpPr>
        <p:spPr>
          <a:xfrm>
            <a:off x="7949042" y="952500"/>
            <a:ext cx="3009900" cy="495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and Content">
  <p:cSld name="18_Title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/>
          <p:nvPr>
            <p:ph idx="2" type="pic"/>
          </p:nvPr>
        </p:nvSpPr>
        <p:spPr>
          <a:xfrm>
            <a:off x="9620250" y="4516694"/>
            <a:ext cx="2571750" cy="2341306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42"/>
          <p:cNvSpPr/>
          <p:nvPr>
            <p:ph idx="3" type="pic"/>
          </p:nvPr>
        </p:nvSpPr>
        <p:spPr>
          <a:xfrm>
            <a:off x="9620250" y="1"/>
            <a:ext cx="2571750" cy="2336799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2"/>
          <p:cNvSpPr/>
          <p:nvPr>
            <p:ph idx="4" type="pic"/>
          </p:nvPr>
        </p:nvSpPr>
        <p:spPr>
          <a:xfrm>
            <a:off x="5233599" y="2336800"/>
            <a:ext cx="2571750" cy="21798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and Content">
  <p:cSld name="17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4138" y="579438"/>
            <a:ext cx="2832100" cy="5775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3"/>
          <p:cNvSpPr/>
          <p:nvPr/>
        </p:nvSpPr>
        <p:spPr>
          <a:xfrm>
            <a:off x="7839075" y="760413"/>
            <a:ext cx="2560638" cy="5413375"/>
          </a:xfrm>
          <a:custGeom>
            <a:rect b="b" l="l" r="r" t="t"/>
            <a:pathLst>
              <a:path extrusionOk="0" h="2715577" w="1284541">
                <a:moveTo>
                  <a:pt x="1181957" y="0"/>
                </a:moveTo>
                <a:lnTo>
                  <a:pt x="1015937" y="0"/>
                </a:lnTo>
                <a:cubicBezTo>
                  <a:pt x="998125" y="0"/>
                  <a:pt x="983742" y="14383"/>
                  <a:pt x="983742" y="32195"/>
                </a:cubicBezTo>
                <a:lnTo>
                  <a:pt x="983742" y="53150"/>
                </a:lnTo>
                <a:cubicBezTo>
                  <a:pt x="983742" y="95059"/>
                  <a:pt x="949833" y="128968"/>
                  <a:pt x="907923" y="128968"/>
                </a:cubicBezTo>
                <a:lnTo>
                  <a:pt x="376618" y="128968"/>
                </a:lnTo>
                <a:cubicBezTo>
                  <a:pt x="334709" y="128968"/>
                  <a:pt x="300800" y="94964"/>
                  <a:pt x="300800" y="53150"/>
                </a:cubicBezTo>
                <a:lnTo>
                  <a:pt x="300800" y="32195"/>
                </a:lnTo>
                <a:cubicBezTo>
                  <a:pt x="300800" y="14383"/>
                  <a:pt x="286417" y="0"/>
                  <a:pt x="268605" y="0"/>
                </a:cubicBezTo>
                <a:lnTo>
                  <a:pt x="102584" y="0"/>
                </a:lnTo>
                <a:cubicBezTo>
                  <a:pt x="46006" y="0"/>
                  <a:pt x="0" y="46006"/>
                  <a:pt x="0" y="102584"/>
                </a:cubicBezTo>
                <a:lnTo>
                  <a:pt x="0" y="2612993"/>
                </a:lnTo>
                <a:cubicBezTo>
                  <a:pt x="0" y="2669572"/>
                  <a:pt x="46006" y="2715578"/>
                  <a:pt x="102584" y="2715578"/>
                </a:cubicBezTo>
                <a:lnTo>
                  <a:pt x="1181957" y="2715578"/>
                </a:lnTo>
                <a:cubicBezTo>
                  <a:pt x="1238536" y="2715578"/>
                  <a:pt x="1284542" y="2669572"/>
                  <a:pt x="1284542" y="2612993"/>
                </a:cubicBezTo>
                <a:lnTo>
                  <a:pt x="1284542" y="102584"/>
                </a:lnTo>
                <a:cubicBezTo>
                  <a:pt x="1284542" y="46006"/>
                  <a:pt x="1238536" y="0"/>
                  <a:pt x="11819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63" name="Google Shape;63;p43"/>
          <p:cNvSpPr/>
          <p:nvPr/>
        </p:nvSpPr>
        <p:spPr>
          <a:xfrm>
            <a:off x="7839075" y="2130425"/>
            <a:ext cx="2560638" cy="3425825"/>
          </a:xfrm>
          <a:custGeom>
            <a:rect b="b" l="l" r="r" t="t"/>
            <a:pathLst>
              <a:path extrusionOk="0" h="1718310" w="1284446">
                <a:moveTo>
                  <a:pt x="0" y="0"/>
                </a:moveTo>
                <a:lnTo>
                  <a:pt x="1284446" y="0"/>
                </a:lnTo>
                <a:lnTo>
                  <a:pt x="1284446" y="1718310"/>
                </a:lnTo>
                <a:lnTo>
                  <a:pt x="0" y="17183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64" name="Google Shape;64;p43"/>
          <p:cNvSpPr/>
          <p:nvPr/>
        </p:nvSpPr>
        <p:spPr>
          <a:xfrm>
            <a:off x="7916863" y="2311400"/>
            <a:ext cx="257175" cy="257175"/>
          </a:xfrm>
          <a:custGeom>
            <a:rect b="b" l="l" r="r" t="t"/>
            <a:pathLst>
              <a:path extrusionOk="0" h="129158" w="129159">
                <a:moveTo>
                  <a:pt x="64579" y="129159"/>
                </a:moveTo>
                <a:cubicBezTo>
                  <a:pt x="28956" y="129159"/>
                  <a:pt x="0" y="100203"/>
                  <a:pt x="0" y="64579"/>
                </a:cubicBezTo>
                <a:cubicBezTo>
                  <a:pt x="0" y="28956"/>
                  <a:pt x="28956" y="0"/>
                  <a:pt x="64579" y="0"/>
                </a:cubicBezTo>
                <a:cubicBezTo>
                  <a:pt x="100203" y="0"/>
                  <a:pt x="129159" y="28956"/>
                  <a:pt x="129159" y="64579"/>
                </a:cubicBezTo>
                <a:cubicBezTo>
                  <a:pt x="129159" y="100203"/>
                  <a:pt x="100203" y="129159"/>
                  <a:pt x="64579" y="129159"/>
                </a:cubicBezTo>
                <a:close/>
                <a:moveTo>
                  <a:pt x="64579" y="7429"/>
                </a:moveTo>
                <a:cubicBezTo>
                  <a:pt x="33052" y="7429"/>
                  <a:pt x="7334" y="33147"/>
                  <a:pt x="7334" y="64675"/>
                </a:cubicBezTo>
                <a:cubicBezTo>
                  <a:pt x="7334" y="96202"/>
                  <a:pt x="33052" y="121920"/>
                  <a:pt x="64579" y="121920"/>
                </a:cubicBezTo>
                <a:cubicBezTo>
                  <a:pt x="96107" y="121920"/>
                  <a:pt x="121825" y="96202"/>
                  <a:pt x="121825" y="64675"/>
                </a:cubicBezTo>
                <a:cubicBezTo>
                  <a:pt x="121825" y="33052"/>
                  <a:pt x="96202" y="7429"/>
                  <a:pt x="64579" y="7429"/>
                </a:cubicBezTo>
                <a:close/>
              </a:path>
            </a:pathLst>
          </a:custGeom>
          <a:gradFill>
            <a:gsLst>
              <a:gs pos="0">
                <a:srgbClr val="4040D4"/>
              </a:gs>
              <a:gs pos="24001">
                <a:srgbClr val="8A32BC"/>
              </a:gs>
              <a:gs pos="52999">
                <a:srgbClr val="D3209E"/>
              </a:gs>
              <a:gs pos="78757">
                <a:srgbClr val="EB7A73"/>
              </a:gs>
              <a:gs pos="100000">
                <a:srgbClr val="FFC45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grpSp>
        <p:nvGrpSpPr>
          <p:cNvPr id="65" name="Google Shape;65;p43"/>
          <p:cNvGrpSpPr/>
          <p:nvPr/>
        </p:nvGrpSpPr>
        <p:grpSpPr>
          <a:xfrm>
            <a:off x="10218573" y="2385354"/>
            <a:ext cx="24302" cy="108409"/>
            <a:chOff x="6647116" y="2843218"/>
            <a:chExt cx="12191" cy="54381"/>
          </a:xfrm>
        </p:grpSpPr>
        <p:sp>
          <p:nvSpPr>
            <p:cNvPr id="66" name="Google Shape;66;p43"/>
            <p:cNvSpPr/>
            <p:nvPr/>
          </p:nvSpPr>
          <p:spPr>
            <a:xfrm>
              <a:off x="6647116" y="2843218"/>
              <a:ext cx="12191" cy="12191"/>
            </a:xfrm>
            <a:custGeom>
              <a:rect b="b" l="l" r="r" t="t"/>
              <a:pathLst>
                <a:path extrusionOk="0" h="12191" w="12191">
                  <a:moveTo>
                    <a:pt x="12192" y="6096"/>
                  </a:moveTo>
                  <a:cubicBezTo>
                    <a:pt x="12192" y="9430"/>
                    <a:pt x="9430" y="12192"/>
                    <a:pt x="6096" y="12192"/>
                  </a:cubicBezTo>
                  <a:cubicBezTo>
                    <a:pt x="2762" y="12192"/>
                    <a:pt x="0" y="9430"/>
                    <a:pt x="0" y="6096"/>
                  </a:cubicBezTo>
                  <a:cubicBezTo>
                    <a:pt x="0" y="2762"/>
                    <a:pt x="2762" y="0"/>
                    <a:pt x="6096" y="0"/>
                  </a:cubicBezTo>
                  <a:cubicBezTo>
                    <a:pt x="9525" y="95"/>
                    <a:pt x="12192" y="2762"/>
                    <a:pt x="12192" y="6096"/>
                  </a:cubicBez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67" name="Google Shape;67;p43"/>
            <p:cNvSpPr/>
            <p:nvPr/>
          </p:nvSpPr>
          <p:spPr>
            <a:xfrm>
              <a:off x="6647116" y="2864343"/>
              <a:ext cx="12191" cy="12191"/>
            </a:xfrm>
            <a:custGeom>
              <a:rect b="b" l="l" r="r" t="t"/>
              <a:pathLst>
                <a:path extrusionOk="0" h="12191" w="12191">
                  <a:moveTo>
                    <a:pt x="12192" y="6096"/>
                  </a:moveTo>
                  <a:cubicBezTo>
                    <a:pt x="12192" y="9430"/>
                    <a:pt x="9430" y="12192"/>
                    <a:pt x="6096" y="12192"/>
                  </a:cubicBezTo>
                  <a:cubicBezTo>
                    <a:pt x="2762" y="12192"/>
                    <a:pt x="0" y="9430"/>
                    <a:pt x="0" y="6096"/>
                  </a:cubicBezTo>
                  <a:cubicBezTo>
                    <a:pt x="0" y="2762"/>
                    <a:pt x="2762" y="0"/>
                    <a:pt x="6096" y="0"/>
                  </a:cubicBezTo>
                  <a:cubicBezTo>
                    <a:pt x="9525" y="0"/>
                    <a:pt x="12192" y="2667"/>
                    <a:pt x="12192" y="6096"/>
                  </a:cubicBez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68" name="Google Shape;68;p43"/>
            <p:cNvSpPr/>
            <p:nvPr/>
          </p:nvSpPr>
          <p:spPr>
            <a:xfrm>
              <a:off x="6647116" y="2885408"/>
              <a:ext cx="12191" cy="12191"/>
            </a:xfrm>
            <a:custGeom>
              <a:rect b="b" l="l" r="r" t="t"/>
              <a:pathLst>
                <a:path extrusionOk="0" h="12191" w="12191">
                  <a:moveTo>
                    <a:pt x="12192" y="6096"/>
                  </a:moveTo>
                  <a:cubicBezTo>
                    <a:pt x="12192" y="9430"/>
                    <a:pt x="9430" y="12192"/>
                    <a:pt x="6096" y="12192"/>
                  </a:cubicBezTo>
                  <a:cubicBezTo>
                    <a:pt x="2762" y="12192"/>
                    <a:pt x="0" y="9430"/>
                    <a:pt x="0" y="6096"/>
                  </a:cubicBezTo>
                  <a:cubicBezTo>
                    <a:pt x="0" y="2762"/>
                    <a:pt x="2762" y="0"/>
                    <a:pt x="6096" y="0"/>
                  </a:cubicBezTo>
                  <a:cubicBezTo>
                    <a:pt x="9525" y="0"/>
                    <a:pt x="12192" y="2667"/>
                    <a:pt x="12192" y="6096"/>
                  </a:cubicBez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</p:grpSp>
      <p:sp>
        <p:nvSpPr>
          <p:cNvPr id="69" name="Google Shape;69;p43"/>
          <p:cNvSpPr/>
          <p:nvPr/>
        </p:nvSpPr>
        <p:spPr>
          <a:xfrm>
            <a:off x="8521700" y="1428750"/>
            <a:ext cx="531813" cy="531813"/>
          </a:xfrm>
          <a:custGeom>
            <a:rect b="b" l="l" r="r" t="t"/>
            <a:pathLst>
              <a:path extrusionOk="0" h="266699" w="266795">
                <a:moveTo>
                  <a:pt x="133350" y="266700"/>
                </a:moveTo>
                <a:cubicBezTo>
                  <a:pt x="59817" y="266700"/>
                  <a:pt x="0" y="206883"/>
                  <a:pt x="0" y="133350"/>
                </a:cubicBezTo>
                <a:cubicBezTo>
                  <a:pt x="0" y="59817"/>
                  <a:pt x="59817" y="0"/>
                  <a:pt x="133350" y="0"/>
                </a:cubicBezTo>
                <a:cubicBezTo>
                  <a:pt x="206883" y="0"/>
                  <a:pt x="266795" y="59817"/>
                  <a:pt x="266795" y="133350"/>
                </a:cubicBezTo>
                <a:cubicBezTo>
                  <a:pt x="266700" y="206883"/>
                  <a:pt x="206883" y="266700"/>
                  <a:pt x="133350" y="266700"/>
                </a:cubicBezTo>
                <a:close/>
                <a:moveTo>
                  <a:pt x="133350" y="6477"/>
                </a:moveTo>
                <a:cubicBezTo>
                  <a:pt x="63341" y="6477"/>
                  <a:pt x="6477" y="63437"/>
                  <a:pt x="6477" y="133350"/>
                </a:cubicBezTo>
                <a:cubicBezTo>
                  <a:pt x="6477" y="203359"/>
                  <a:pt x="63437" y="260223"/>
                  <a:pt x="133350" y="260223"/>
                </a:cubicBezTo>
                <a:cubicBezTo>
                  <a:pt x="203359" y="260223"/>
                  <a:pt x="260223" y="203264"/>
                  <a:pt x="260223" y="133350"/>
                </a:cubicBezTo>
                <a:cubicBezTo>
                  <a:pt x="260223" y="63341"/>
                  <a:pt x="203359" y="6477"/>
                  <a:pt x="133350" y="6477"/>
                </a:cubicBezTo>
                <a:close/>
              </a:path>
            </a:pathLst>
          </a:custGeom>
          <a:gradFill>
            <a:gsLst>
              <a:gs pos="0">
                <a:srgbClr val="4040D4"/>
              </a:gs>
              <a:gs pos="24001">
                <a:srgbClr val="8A32BC"/>
              </a:gs>
              <a:gs pos="52999">
                <a:srgbClr val="D3209E"/>
              </a:gs>
              <a:gs pos="78757">
                <a:srgbClr val="EB7A73"/>
              </a:gs>
              <a:gs pos="100000">
                <a:srgbClr val="FFC45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70" name="Google Shape;70;p43"/>
          <p:cNvSpPr/>
          <p:nvPr/>
        </p:nvSpPr>
        <p:spPr>
          <a:xfrm>
            <a:off x="7907338" y="1428750"/>
            <a:ext cx="531812" cy="531813"/>
          </a:xfrm>
          <a:custGeom>
            <a:rect b="b" l="l" r="r" t="t"/>
            <a:pathLst>
              <a:path extrusionOk="0" h="266699" w="266700">
                <a:moveTo>
                  <a:pt x="133350" y="266700"/>
                </a:moveTo>
                <a:cubicBezTo>
                  <a:pt x="59817" y="266700"/>
                  <a:pt x="0" y="206883"/>
                  <a:pt x="0" y="133350"/>
                </a:cubicBezTo>
                <a:cubicBezTo>
                  <a:pt x="0" y="59817"/>
                  <a:pt x="59817" y="0"/>
                  <a:pt x="133350" y="0"/>
                </a:cubicBezTo>
                <a:cubicBezTo>
                  <a:pt x="206883" y="0"/>
                  <a:pt x="266700" y="59817"/>
                  <a:pt x="266700" y="133350"/>
                </a:cubicBezTo>
                <a:cubicBezTo>
                  <a:pt x="266795" y="206883"/>
                  <a:pt x="206883" y="266700"/>
                  <a:pt x="133350" y="266700"/>
                </a:cubicBezTo>
                <a:close/>
                <a:moveTo>
                  <a:pt x="133350" y="6477"/>
                </a:moveTo>
                <a:cubicBezTo>
                  <a:pt x="63341" y="6477"/>
                  <a:pt x="6477" y="63437"/>
                  <a:pt x="6477" y="133350"/>
                </a:cubicBezTo>
                <a:cubicBezTo>
                  <a:pt x="6477" y="203359"/>
                  <a:pt x="63437" y="260223"/>
                  <a:pt x="133350" y="260223"/>
                </a:cubicBezTo>
                <a:cubicBezTo>
                  <a:pt x="203359" y="260223"/>
                  <a:pt x="260223" y="203264"/>
                  <a:pt x="260223" y="133350"/>
                </a:cubicBezTo>
                <a:cubicBezTo>
                  <a:pt x="260223" y="63341"/>
                  <a:pt x="203359" y="6477"/>
                  <a:pt x="133350" y="6477"/>
                </a:cubicBezTo>
                <a:close/>
              </a:path>
            </a:pathLst>
          </a:custGeom>
          <a:gradFill>
            <a:gsLst>
              <a:gs pos="0">
                <a:srgbClr val="4040D4"/>
              </a:gs>
              <a:gs pos="24001">
                <a:srgbClr val="8A32BC"/>
              </a:gs>
              <a:gs pos="52999">
                <a:srgbClr val="D3209E"/>
              </a:gs>
              <a:gs pos="78757">
                <a:srgbClr val="EB7A73"/>
              </a:gs>
              <a:gs pos="100000">
                <a:srgbClr val="FFC45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71" name="Google Shape;71;p43"/>
          <p:cNvSpPr/>
          <p:nvPr/>
        </p:nvSpPr>
        <p:spPr>
          <a:xfrm>
            <a:off x="9134475" y="1428750"/>
            <a:ext cx="531813" cy="531813"/>
          </a:xfrm>
          <a:custGeom>
            <a:rect b="b" l="l" r="r" t="t"/>
            <a:pathLst>
              <a:path extrusionOk="0" h="266699" w="266795">
                <a:moveTo>
                  <a:pt x="133350" y="266700"/>
                </a:moveTo>
                <a:cubicBezTo>
                  <a:pt x="59817" y="266700"/>
                  <a:pt x="0" y="206883"/>
                  <a:pt x="0" y="133350"/>
                </a:cubicBezTo>
                <a:cubicBezTo>
                  <a:pt x="0" y="59817"/>
                  <a:pt x="59817" y="0"/>
                  <a:pt x="133350" y="0"/>
                </a:cubicBezTo>
                <a:cubicBezTo>
                  <a:pt x="206883" y="0"/>
                  <a:pt x="266795" y="59817"/>
                  <a:pt x="266795" y="133350"/>
                </a:cubicBezTo>
                <a:cubicBezTo>
                  <a:pt x="266795" y="206883"/>
                  <a:pt x="206978" y="266700"/>
                  <a:pt x="133350" y="266700"/>
                </a:cubicBezTo>
                <a:close/>
                <a:moveTo>
                  <a:pt x="133350" y="6477"/>
                </a:moveTo>
                <a:cubicBezTo>
                  <a:pt x="63436" y="6477"/>
                  <a:pt x="6477" y="63437"/>
                  <a:pt x="6477" y="133350"/>
                </a:cubicBezTo>
                <a:cubicBezTo>
                  <a:pt x="6477" y="203359"/>
                  <a:pt x="63436" y="260223"/>
                  <a:pt x="133350" y="260223"/>
                </a:cubicBezTo>
                <a:cubicBezTo>
                  <a:pt x="203359" y="260223"/>
                  <a:pt x="260223" y="203264"/>
                  <a:pt x="260223" y="133350"/>
                </a:cubicBezTo>
                <a:cubicBezTo>
                  <a:pt x="260318" y="63341"/>
                  <a:pt x="203359" y="6477"/>
                  <a:pt x="133350" y="6477"/>
                </a:cubicBezTo>
                <a:close/>
              </a:path>
            </a:pathLst>
          </a:custGeom>
          <a:gradFill>
            <a:gsLst>
              <a:gs pos="0">
                <a:srgbClr val="4040D4"/>
              </a:gs>
              <a:gs pos="24001">
                <a:srgbClr val="8A32BC"/>
              </a:gs>
              <a:gs pos="52999">
                <a:srgbClr val="D3209E"/>
              </a:gs>
              <a:gs pos="78757">
                <a:srgbClr val="EB7A73"/>
              </a:gs>
              <a:gs pos="100000">
                <a:srgbClr val="FFC45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sp>
        <p:nvSpPr>
          <p:cNvPr id="72" name="Google Shape;72;p43"/>
          <p:cNvSpPr/>
          <p:nvPr/>
        </p:nvSpPr>
        <p:spPr>
          <a:xfrm>
            <a:off x="9747250" y="1428750"/>
            <a:ext cx="531813" cy="531813"/>
          </a:xfrm>
          <a:custGeom>
            <a:rect b="b" l="l" r="r" t="t"/>
            <a:pathLst>
              <a:path extrusionOk="0" h="266699" w="266700">
                <a:moveTo>
                  <a:pt x="133350" y="266700"/>
                </a:moveTo>
                <a:cubicBezTo>
                  <a:pt x="59817" y="266700"/>
                  <a:pt x="0" y="206883"/>
                  <a:pt x="0" y="133350"/>
                </a:cubicBezTo>
                <a:cubicBezTo>
                  <a:pt x="0" y="59817"/>
                  <a:pt x="59817" y="0"/>
                  <a:pt x="133350" y="0"/>
                </a:cubicBezTo>
                <a:cubicBezTo>
                  <a:pt x="206883" y="0"/>
                  <a:pt x="266700" y="59817"/>
                  <a:pt x="266700" y="133350"/>
                </a:cubicBezTo>
                <a:cubicBezTo>
                  <a:pt x="266700" y="206883"/>
                  <a:pt x="206883" y="266700"/>
                  <a:pt x="133350" y="266700"/>
                </a:cubicBezTo>
                <a:close/>
                <a:moveTo>
                  <a:pt x="133350" y="6477"/>
                </a:moveTo>
                <a:cubicBezTo>
                  <a:pt x="63341" y="6477"/>
                  <a:pt x="6477" y="63437"/>
                  <a:pt x="6477" y="133350"/>
                </a:cubicBezTo>
                <a:cubicBezTo>
                  <a:pt x="6477" y="203359"/>
                  <a:pt x="63437" y="260223"/>
                  <a:pt x="133350" y="260223"/>
                </a:cubicBezTo>
                <a:cubicBezTo>
                  <a:pt x="203359" y="260223"/>
                  <a:pt x="260223" y="203264"/>
                  <a:pt x="260223" y="133350"/>
                </a:cubicBezTo>
                <a:cubicBezTo>
                  <a:pt x="260223" y="63341"/>
                  <a:pt x="203263" y="6477"/>
                  <a:pt x="133350" y="6477"/>
                </a:cubicBezTo>
                <a:close/>
              </a:path>
            </a:pathLst>
          </a:custGeom>
          <a:gradFill>
            <a:gsLst>
              <a:gs pos="0">
                <a:srgbClr val="4040D4"/>
              </a:gs>
              <a:gs pos="24001">
                <a:srgbClr val="8A32BC"/>
              </a:gs>
              <a:gs pos="52999">
                <a:srgbClr val="D3209E"/>
              </a:gs>
              <a:gs pos="78757">
                <a:srgbClr val="EB7A73"/>
              </a:gs>
              <a:gs pos="100000">
                <a:srgbClr val="FFC45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ra Light"/>
              <a:ea typeface="Sora Light"/>
              <a:cs typeface="Sora Light"/>
              <a:sym typeface="Sora Light"/>
            </a:endParaRPr>
          </a:p>
        </p:txBody>
      </p:sp>
      <p:grpSp>
        <p:nvGrpSpPr>
          <p:cNvPr id="73" name="Google Shape;73;p43"/>
          <p:cNvGrpSpPr/>
          <p:nvPr/>
        </p:nvGrpSpPr>
        <p:grpSpPr>
          <a:xfrm>
            <a:off x="7839075" y="808038"/>
            <a:ext cx="2560638" cy="592137"/>
            <a:chOff x="7732489" y="807248"/>
            <a:chExt cx="2560734" cy="593374"/>
          </a:xfrm>
        </p:grpSpPr>
        <p:sp>
          <p:nvSpPr>
            <p:cNvPr id="74" name="Google Shape;74;p43"/>
            <p:cNvSpPr/>
            <p:nvPr/>
          </p:nvSpPr>
          <p:spPr>
            <a:xfrm>
              <a:off x="7732489" y="1381634"/>
              <a:ext cx="2560734" cy="18988"/>
            </a:xfrm>
            <a:custGeom>
              <a:rect b="b" l="l" r="r" t="t"/>
              <a:pathLst>
                <a:path extrusionOk="0" h="9525" w="1284541">
                  <a:moveTo>
                    <a:pt x="0" y="0"/>
                  </a:moveTo>
                  <a:lnTo>
                    <a:pt x="1284542" y="0"/>
                  </a:lnTo>
                </a:path>
              </a:pathLst>
            </a:custGeom>
            <a:noFill/>
            <a:ln cap="flat" cmpd="sng" w="9525">
              <a:solidFill>
                <a:srgbClr val="DCE0E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grpSp>
          <p:nvGrpSpPr>
            <p:cNvPr id="75" name="Google Shape;75;p43"/>
            <p:cNvGrpSpPr/>
            <p:nvPr/>
          </p:nvGrpSpPr>
          <p:grpSpPr>
            <a:xfrm>
              <a:off x="7961567" y="1112918"/>
              <a:ext cx="763999" cy="217539"/>
              <a:chOff x="5568545" y="2204925"/>
              <a:chExt cx="383245" cy="109124"/>
            </a:xfrm>
          </p:grpSpPr>
          <p:sp>
            <p:nvSpPr>
              <p:cNvPr id="76" name="Google Shape;76;p43"/>
              <p:cNvSpPr/>
              <p:nvPr/>
            </p:nvSpPr>
            <p:spPr>
              <a:xfrm>
                <a:off x="5568545" y="2205244"/>
                <a:ext cx="30176" cy="82400"/>
              </a:xfrm>
              <a:custGeom>
                <a:rect b="b" l="l" r="r" t="t"/>
                <a:pathLst>
                  <a:path extrusionOk="0" h="82400" w="30176">
                    <a:moveTo>
                      <a:pt x="19675" y="365"/>
                    </a:moveTo>
                    <a:cubicBezTo>
                      <a:pt x="11865" y="3698"/>
                      <a:pt x="3197" y="12938"/>
                      <a:pt x="530" y="24558"/>
                    </a:cubicBezTo>
                    <a:cubicBezTo>
                      <a:pt x="-2899" y="39322"/>
                      <a:pt x="11388" y="45513"/>
                      <a:pt x="12627" y="43513"/>
                    </a:cubicBezTo>
                    <a:cubicBezTo>
                      <a:pt x="14055" y="41132"/>
                      <a:pt x="10055" y="40274"/>
                      <a:pt x="9198" y="32654"/>
                    </a:cubicBezTo>
                    <a:cubicBezTo>
                      <a:pt x="8150" y="22748"/>
                      <a:pt x="12722" y="11699"/>
                      <a:pt x="18532" y="6842"/>
                    </a:cubicBezTo>
                    <a:cubicBezTo>
                      <a:pt x="19580" y="5984"/>
                      <a:pt x="19580" y="7223"/>
                      <a:pt x="19580" y="9509"/>
                    </a:cubicBezTo>
                    <a:cubicBezTo>
                      <a:pt x="19580" y="13700"/>
                      <a:pt x="19389" y="50847"/>
                      <a:pt x="19389" y="58658"/>
                    </a:cubicBezTo>
                    <a:cubicBezTo>
                      <a:pt x="19389" y="69135"/>
                      <a:pt x="18913" y="72469"/>
                      <a:pt x="18151" y="75803"/>
                    </a:cubicBezTo>
                    <a:cubicBezTo>
                      <a:pt x="17389" y="79136"/>
                      <a:pt x="16056" y="81327"/>
                      <a:pt x="17103" y="82184"/>
                    </a:cubicBezTo>
                    <a:cubicBezTo>
                      <a:pt x="18151" y="83137"/>
                      <a:pt x="22723" y="80851"/>
                      <a:pt x="25390" y="77136"/>
                    </a:cubicBezTo>
                    <a:cubicBezTo>
                      <a:pt x="28533" y="72659"/>
                      <a:pt x="29676" y="67325"/>
                      <a:pt x="29867" y="61515"/>
                    </a:cubicBezTo>
                    <a:cubicBezTo>
                      <a:pt x="30153" y="54562"/>
                      <a:pt x="30057" y="43418"/>
                      <a:pt x="30153" y="37131"/>
                    </a:cubicBezTo>
                    <a:cubicBezTo>
                      <a:pt x="30153" y="31321"/>
                      <a:pt x="30248" y="14366"/>
                      <a:pt x="30057" y="4079"/>
                    </a:cubicBezTo>
                    <a:cubicBezTo>
                      <a:pt x="29962" y="1603"/>
                      <a:pt x="23009" y="-969"/>
                      <a:pt x="19675" y="365"/>
                    </a:cubicBezTo>
                    <a:close/>
                  </a:path>
                </a:pathLst>
              </a:custGeom>
              <a:solidFill>
                <a:srgbClr val="1A1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77" name="Google Shape;77;p43"/>
              <p:cNvSpPr/>
              <p:nvPr/>
            </p:nvSpPr>
            <p:spPr>
              <a:xfrm>
                <a:off x="5607747" y="2204925"/>
                <a:ext cx="344043" cy="109124"/>
              </a:xfrm>
              <a:custGeom>
                <a:rect b="b" l="l" r="r" t="t"/>
                <a:pathLst>
                  <a:path extrusionOk="0" h="109124" w="344043">
                    <a:moveTo>
                      <a:pt x="342138" y="55833"/>
                    </a:moveTo>
                    <a:cubicBezTo>
                      <a:pt x="340995" y="55833"/>
                      <a:pt x="340519" y="56976"/>
                      <a:pt x="340043" y="58977"/>
                    </a:cubicBezTo>
                    <a:cubicBezTo>
                      <a:pt x="338519" y="65835"/>
                      <a:pt x="336995" y="67359"/>
                      <a:pt x="334994" y="67359"/>
                    </a:cubicBezTo>
                    <a:cubicBezTo>
                      <a:pt x="332708" y="67359"/>
                      <a:pt x="330708" y="63930"/>
                      <a:pt x="330232" y="57167"/>
                    </a:cubicBezTo>
                    <a:cubicBezTo>
                      <a:pt x="329851" y="51833"/>
                      <a:pt x="329851" y="42022"/>
                      <a:pt x="330422" y="32211"/>
                    </a:cubicBezTo>
                    <a:cubicBezTo>
                      <a:pt x="330518" y="30211"/>
                      <a:pt x="329946" y="28211"/>
                      <a:pt x="324612" y="26211"/>
                    </a:cubicBezTo>
                    <a:cubicBezTo>
                      <a:pt x="322326" y="25353"/>
                      <a:pt x="318897" y="24115"/>
                      <a:pt x="317278" y="28211"/>
                    </a:cubicBezTo>
                    <a:cubicBezTo>
                      <a:pt x="312515" y="39641"/>
                      <a:pt x="310706" y="48785"/>
                      <a:pt x="310229" y="52500"/>
                    </a:cubicBezTo>
                    <a:cubicBezTo>
                      <a:pt x="310229" y="52690"/>
                      <a:pt x="309944" y="52690"/>
                      <a:pt x="309944" y="52309"/>
                    </a:cubicBezTo>
                    <a:cubicBezTo>
                      <a:pt x="309658" y="49356"/>
                      <a:pt x="308991" y="43927"/>
                      <a:pt x="308991" y="32688"/>
                    </a:cubicBezTo>
                    <a:cubicBezTo>
                      <a:pt x="308991" y="30497"/>
                      <a:pt x="308515" y="28592"/>
                      <a:pt x="306038" y="27068"/>
                    </a:cubicBezTo>
                    <a:cubicBezTo>
                      <a:pt x="304419" y="26115"/>
                      <a:pt x="299657" y="24306"/>
                      <a:pt x="297942" y="26401"/>
                    </a:cubicBezTo>
                    <a:cubicBezTo>
                      <a:pt x="296418" y="28116"/>
                      <a:pt x="294704" y="32783"/>
                      <a:pt x="292894" y="38212"/>
                    </a:cubicBezTo>
                    <a:cubicBezTo>
                      <a:pt x="291465" y="42689"/>
                      <a:pt x="290417" y="45642"/>
                      <a:pt x="290417" y="45642"/>
                    </a:cubicBezTo>
                    <a:cubicBezTo>
                      <a:pt x="290417" y="45642"/>
                      <a:pt x="290417" y="33640"/>
                      <a:pt x="290417" y="29068"/>
                    </a:cubicBezTo>
                    <a:cubicBezTo>
                      <a:pt x="290417" y="27354"/>
                      <a:pt x="289274" y="26782"/>
                      <a:pt x="288893" y="26687"/>
                    </a:cubicBezTo>
                    <a:cubicBezTo>
                      <a:pt x="287274" y="26211"/>
                      <a:pt x="284131" y="25449"/>
                      <a:pt x="282797" y="25449"/>
                    </a:cubicBezTo>
                    <a:cubicBezTo>
                      <a:pt x="281178" y="25449"/>
                      <a:pt x="280702" y="26401"/>
                      <a:pt x="280702" y="27735"/>
                    </a:cubicBezTo>
                    <a:cubicBezTo>
                      <a:pt x="280702" y="27925"/>
                      <a:pt x="280416" y="43546"/>
                      <a:pt x="280416" y="54500"/>
                    </a:cubicBezTo>
                    <a:cubicBezTo>
                      <a:pt x="280416" y="54976"/>
                      <a:pt x="280416" y="55452"/>
                      <a:pt x="280416" y="56024"/>
                    </a:cubicBezTo>
                    <a:cubicBezTo>
                      <a:pt x="279559" y="61072"/>
                      <a:pt x="276511" y="67835"/>
                      <a:pt x="273368" y="67835"/>
                    </a:cubicBezTo>
                    <a:cubicBezTo>
                      <a:pt x="270129" y="67835"/>
                      <a:pt x="268605" y="64977"/>
                      <a:pt x="268605" y="51928"/>
                    </a:cubicBezTo>
                    <a:cubicBezTo>
                      <a:pt x="268605" y="44308"/>
                      <a:pt x="268796" y="41070"/>
                      <a:pt x="268986" y="35545"/>
                    </a:cubicBezTo>
                    <a:cubicBezTo>
                      <a:pt x="269081" y="32402"/>
                      <a:pt x="269177" y="29925"/>
                      <a:pt x="269177" y="29354"/>
                    </a:cubicBezTo>
                    <a:cubicBezTo>
                      <a:pt x="269177" y="27639"/>
                      <a:pt x="266224" y="26782"/>
                      <a:pt x="264890" y="26496"/>
                    </a:cubicBezTo>
                    <a:cubicBezTo>
                      <a:pt x="263557" y="26211"/>
                      <a:pt x="262319" y="26020"/>
                      <a:pt x="261366" y="26115"/>
                    </a:cubicBezTo>
                    <a:cubicBezTo>
                      <a:pt x="260033" y="26211"/>
                      <a:pt x="259175" y="27068"/>
                      <a:pt x="259175" y="28211"/>
                    </a:cubicBezTo>
                    <a:cubicBezTo>
                      <a:pt x="259175" y="28878"/>
                      <a:pt x="259175" y="30021"/>
                      <a:pt x="259175" y="30021"/>
                    </a:cubicBezTo>
                    <a:cubicBezTo>
                      <a:pt x="257461" y="27354"/>
                      <a:pt x="254794" y="25544"/>
                      <a:pt x="252984" y="24972"/>
                    </a:cubicBezTo>
                    <a:cubicBezTo>
                      <a:pt x="248126" y="23544"/>
                      <a:pt x="242983" y="24782"/>
                      <a:pt x="239173" y="30211"/>
                    </a:cubicBezTo>
                    <a:cubicBezTo>
                      <a:pt x="236125" y="34497"/>
                      <a:pt x="234315" y="39355"/>
                      <a:pt x="233553" y="46308"/>
                    </a:cubicBezTo>
                    <a:cubicBezTo>
                      <a:pt x="233077" y="51357"/>
                      <a:pt x="233172" y="56500"/>
                      <a:pt x="234125" y="60882"/>
                    </a:cubicBezTo>
                    <a:cubicBezTo>
                      <a:pt x="232982" y="65835"/>
                      <a:pt x="230886" y="67835"/>
                      <a:pt x="228600" y="67835"/>
                    </a:cubicBezTo>
                    <a:cubicBezTo>
                      <a:pt x="225266" y="67835"/>
                      <a:pt x="222790" y="62310"/>
                      <a:pt x="223076" y="52881"/>
                    </a:cubicBezTo>
                    <a:cubicBezTo>
                      <a:pt x="223266" y="46689"/>
                      <a:pt x="224504" y="42308"/>
                      <a:pt x="225838" y="35926"/>
                    </a:cubicBezTo>
                    <a:cubicBezTo>
                      <a:pt x="226409" y="33259"/>
                      <a:pt x="225933" y="31830"/>
                      <a:pt x="224790" y="30497"/>
                    </a:cubicBezTo>
                    <a:cubicBezTo>
                      <a:pt x="223742" y="29259"/>
                      <a:pt x="221361" y="28592"/>
                      <a:pt x="218027" y="29449"/>
                    </a:cubicBezTo>
                    <a:cubicBezTo>
                      <a:pt x="215646" y="30021"/>
                      <a:pt x="212312" y="30592"/>
                      <a:pt x="209169" y="31068"/>
                    </a:cubicBezTo>
                    <a:cubicBezTo>
                      <a:pt x="209169" y="31068"/>
                      <a:pt x="209360" y="30306"/>
                      <a:pt x="209550" y="28973"/>
                    </a:cubicBezTo>
                    <a:cubicBezTo>
                      <a:pt x="210312" y="22115"/>
                      <a:pt x="202883" y="22686"/>
                      <a:pt x="200501" y="24877"/>
                    </a:cubicBezTo>
                    <a:cubicBezTo>
                      <a:pt x="199073" y="26211"/>
                      <a:pt x="198120" y="27735"/>
                      <a:pt x="197739" y="30497"/>
                    </a:cubicBezTo>
                    <a:cubicBezTo>
                      <a:pt x="197167" y="34878"/>
                      <a:pt x="200787" y="36974"/>
                      <a:pt x="200787" y="36974"/>
                    </a:cubicBezTo>
                    <a:cubicBezTo>
                      <a:pt x="199644" y="42403"/>
                      <a:pt x="196691" y="49452"/>
                      <a:pt x="193739" y="54595"/>
                    </a:cubicBezTo>
                    <a:cubicBezTo>
                      <a:pt x="192119" y="57357"/>
                      <a:pt x="190881" y="59358"/>
                      <a:pt x="189357" y="61548"/>
                    </a:cubicBezTo>
                    <a:cubicBezTo>
                      <a:pt x="189357" y="60786"/>
                      <a:pt x="189357" y="59929"/>
                      <a:pt x="189357" y="59167"/>
                    </a:cubicBezTo>
                    <a:cubicBezTo>
                      <a:pt x="189357" y="47737"/>
                      <a:pt x="189452" y="38784"/>
                      <a:pt x="189548" y="35545"/>
                    </a:cubicBezTo>
                    <a:cubicBezTo>
                      <a:pt x="189643" y="32402"/>
                      <a:pt x="189738" y="30021"/>
                      <a:pt x="189738" y="29449"/>
                    </a:cubicBezTo>
                    <a:cubicBezTo>
                      <a:pt x="189738" y="28211"/>
                      <a:pt x="188976" y="27735"/>
                      <a:pt x="187452" y="27163"/>
                    </a:cubicBezTo>
                    <a:cubicBezTo>
                      <a:pt x="186118" y="26687"/>
                      <a:pt x="184499" y="26306"/>
                      <a:pt x="182880" y="26115"/>
                    </a:cubicBezTo>
                    <a:cubicBezTo>
                      <a:pt x="180785" y="25925"/>
                      <a:pt x="179546" y="27068"/>
                      <a:pt x="179641" y="28306"/>
                    </a:cubicBezTo>
                    <a:cubicBezTo>
                      <a:pt x="179641" y="28497"/>
                      <a:pt x="179641" y="30021"/>
                      <a:pt x="179641" y="30021"/>
                    </a:cubicBezTo>
                    <a:cubicBezTo>
                      <a:pt x="177927" y="27354"/>
                      <a:pt x="175260" y="25544"/>
                      <a:pt x="173450" y="24972"/>
                    </a:cubicBezTo>
                    <a:cubicBezTo>
                      <a:pt x="168592" y="23544"/>
                      <a:pt x="163449" y="24782"/>
                      <a:pt x="159639" y="30211"/>
                    </a:cubicBezTo>
                    <a:cubicBezTo>
                      <a:pt x="156591" y="34497"/>
                      <a:pt x="154591" y="40498"/>
                      <a:pt x="154019" y="46213"/>
                    </a:cubicBezTo>
                    <a:cubicBezTo>
                      <a:pt x="153448" y="51547"/>
                      <a:pt x="153638" y="56119"/>
                      <a:pt x="154305" y="59929"/>
                    </a:cubicBezTo>
                    <a:cubicBezTo>
                      <a:pt x="153543" y="63739"/>
                      <a:pt x="151257" y="67740"/>
                      <a:pt x="148781" y="67740"/>
                    </a:cubicBezTo>
                    <a:cubicBezTo>
                      <a:pt x="145542" y="67740"/>
                      <a:pt x="143732" y="64882"/>
                      <a:pt x="143732" y="51833"/>
                    </a:cubicBezTo>
                    <a:cubicBezTo>
                      <a:pt x="143732" y="44213"/>
                      <a:pt x="143923" y="40974"/>
                      <a:pt x="144113" y="35450"/>
                    </a:cubicBezTo>
                    <a:cubicBezTo>
                      <a:pt x="144209" y="32307"/>
                      <a:pt x="144304" y="29830"/>
                      <a:pt x="144304" y="29259"/>
                    </a:cubicBezTo>
                    <a:cubicBezTo>
                      <a:pt x="144304" y="27544"/>
                      <a:pt x="141351" y="26687"/>
                      <a:pt x="140017" y="26401"/>
                    </a:cubicBezTo>
                    <a:cubicBezTo>
                      <a:pt x="138589" y="26020"/>
                      <a:pt x="137351" y="25925"/>
                      <a:pt x="136398" y="26020"/>
                    </a:cubicBezTo>
                    <a:cubicBezTo>
                      <a:pt x="135160" y="26115"/>
                      <a:pt x="134303" y="27258"/>
                      <a:pt x="134303" y="28020"/>
                    </a:cubicBezTo>
                    <a:cubicBezTo>
                      <a:pt x="134303" y="28878"/>
                      <a:pt x="134303" y="29925"/>
                      <a:pt x="134303" y="29925"/>
                    </a:cubicBezTo>
                    <a:cubicBezTo>
                      <a:pt x="132588" y="27258"/>
                      <a:pt x="129921" y="25449"/>
                      <a:pt x="128111" y="24877"/>
                    </a:cubicBezTo>
                    <a:cubicBezTo>
                      <a:pt x="123254" y="23448"/>
                      <a:pt x="118205" y="24782"/>
                      <a:pt x="114300" y="30116"/>
                    </a:cubicBezTo>
                    <a:cubicBezTo>
                      <a:pt x="111824" y="33640"/>
                      <a:pt x="109728" y="37450"/>
                      <a:pt x="108680" y="46023"/>
                    </a:cubicBezTo>
                    <a:cubicBezTo>
                      <a:pt x="108394" y="48499"/>
                      <a:pt x="108204" y="50785"/>
                      <a:pt x="108299" y="52976"/>
                    </a:cubicBezTo>
                    <a:cubicBezTo>
                      <a:pt x="107347" y="59167"/>
                      <a:pt x="102870" y="66216"/>
                      <a:pt x="99251" y="66216"/>
                    </a:cubicBezTo>
                    <a:cubicBezTo>
                      <a:pt x="97155" y="66216"/>
                      <a:pt x="95060" y="62120"/>
                      <a:pt x="95060" y="53262"/>
                    </a:cubicBezTo>
                    <a:cubicBezTo>
                      <a:pt x="95060" y="41546"/>
                      <a:pt x="95821" y="24877"/>
                      <a:pt x="95917" y="23258"/>
                    </a:cubicBezTo>
                    <a:cubicBezTo>
                      <a:pt x="95917" y="23258"/>
                      <a:pt x="100489" y="23163"/>
                      <a:pt x="101346" y="23163"/>
                    </a:cubicBezTo>
                    <a:cubicBezTo>
                      <a:pt x="103632" y="23163"/>
                      <a:pt x="105728" y="23163"/>
                      <a:pt x="108776" y="23067"/>
                    </a:cubicBezTo>
                    <a:cubicBezTo>
                      <a:pt x="110300" y="22972"/>
                      <a:pt x="111728" y="17543"/>
                      <a:pt x="110204" y="16781"/>
                    </a:cubicBezTo>
                    <a:cubicBezTo>
                      <a:pt x="109538" y="16495"/>
                      <a:pt x="104394" y="16209"/>
                      <a:pt x="102394" y="16114"/>
                    </a:cubicBezTo>
                    <a:cubicBezTo>
                      <a:pt x="100679" y="16114"/>
                      <a:pt x="96012" y="15733"/>
                      <a:pt x="96012" y="15733"/>
                    </a:cubicBezTo>
                    <a:cubicBezTo>
                      <a:pt x="96012" y="15733"/>
                      <a:pt x="96393" y="4684"/>
                      <a:pt x="96488" y="3541"/>
                    </a:cubicBezTo>
                    <a:cubicBezTo>
                      <a:pt x="96584" y="2589"/>
                      <a:pt x="95345" y="2112"/>
                      <a:pt x="94583" y="1731"/>
                    </a:cubicBezTo>
                    <a:cubicBezTo>
                      <a:pt x="92869" y="969"/>
                      <a:pt x="91250" y="588"/>
                      <a:pt x="89344" y="207"/>
                    </a:cubicBezTo>
                    <a:cubicBezTo>
                      <a:pt x="86773" y="-364"/>
                      <a:pt x="85630" y="207"/>
                      <a:pt x="85344" y="2398"/>
                    </a:cubicBezTo>
                    <a:cubicBezTo>
                      <a:pt x="84963" y="5732"/>
                      <a:pt x="84773" y="15352"/>
                      <a:pt x="84773" y="15352"/>
                    </a:cubicBezTo>
                    <a:cubicBezTo>
                      <a:pt x="82867" y="15352"/>
                      <a:pt x="76390" y="14971"/>
                      <a:pt x="74581" y="14971"/>
                    </a:cubicBezTo>
                    <a:cubicBezTo>
                      <a:pt x="72866" y="14971"/>
                      <a:pt x="70961" y="22496"/>
                      <a:pt x="73343" y="22591"/>
                    </a:cubicBezTo>
                    <a:cubicBezTo>
                      <a:pt x="76105" y="22686"/>
                      <a:pt x="80963" y="22782"/>
                      <a:pt x="84201" y="22877"/>
                    </a:cubicBezTo>
                    <a:cubicBezTo>
                      <a:pt x="84201" y="22877"/>
                      <a:pt x="84011" y="39831"/>
                      <a:pt x="84011" y="45070"/>
                    </a:cubicBezTo>
                    <a:cubicBezTo>
                      <a:pt x="84011" y="45642"/>
                      <a:pt x="84011" y="46118"/>
                      <a:pt x="84011" y="46689"/>
                    </a:cubicBezTo>
                    <a:cubicBezTo>
                      <a:pt x="82201" y="55929"/>
                      <a:pt x="76010" y="60977"/>
                      <a:pt x="76010" y="60977"/>
                    </a:cubicBezTo>
                    <a:cubicBezTo>
                      <a:pt x="77343" y="54881"/>
                      <a:pt x="74581" y="50309"/>
                      <a:pt x="69628" y="46308"/>
                    </a:cubicBezTo>
                    <a:cubicBezTo>
                      <a:pt x="67818" y="44880"/>
                      <a:pt x="64198" y="42117"/>
                      <a:pt x="60198" y="39165"/>
                    </a:cubicBezTo>
                    <a:cubicBezTo>
                      <a:pt x="60198" y="39165"/>
                      <a:pt x="62579" y="36879"/>
                      <a:pt x="64580" y="32211"/>
                    </a:cubicBezTo>
                    <a:cubicBezTo>
                      <a:pt x="66008" y="28973"/>
                      <a:pt x="66104" y="25163"/>
                      <a:pt x="62484" y="24401"/>
                    </a:cubicBezTo>
                    <a:cubicBezTo>
                      <a:pt x="56579" y="23067"/>
                      <a:pt x="51626" y="27354"/>
                      <a:pt x="50197" y="32021"/>
                    </a:cubicBezTo>
                    <a:cubicBezTo>
                      <a:pt x="49054" y="35640"/>
                      <a:pt x="49625" y="38307"/>
                      <a:pt x="51911" y="41070"/>
                    </a:cubicBezTo>
                    <a:cubicBezTo>
                      <a:pt x="52102" y="41260"/>
                      <a:pt x="52197" y="41451"/>
                      <a:pt x="52388" y="41736"/>
                    </a:cubicBezTo>
                    <a:cubicBezTo>
                      <a:pt x="51054" y="44308"/>
                      <a:pt x="49244" y="47832"/>
                      <a:pt x="47625" y="50499"/>
                    </a:cubicBezTo>
                    <a:cubicBezTo>
                      <a:pt x="43339" y="58024"/>
                      <a:pt x="40005" y="63930"/>
                      <a:pt x="37529" y="63930"/>
                    </a:cubicBezTo>
                    <a:cubicBezTo>
                      <a:pt x="35528" y="63930"/>
                      <a:pt x="35623" y="57929"/>
                      <a:pt x="35623" y="52309"/>
                    </a:cubicBezTo>
                    <a:cubicBezTo>
                      <a:pt x="35623" y="47451"/>
                      <a:pt x="36005" y="40117"/>
                      <a:pt x="36290" y="32592"/>
                    </a:cubicBezTo>
                    <a:cubicBezTo>
                      <a:pt x="36385" y="30116"/>
                      <a:pt x="35147" y="28687"/>
                      <a:pt x="33052" y="27354"/>
                    </a:cubicBezTo>
                    <a:cubicBezTo>
                      <a:pt x="31814" y="26592"/>
                      <a:pt x="29051" y="25068"/>
                      <a:pt x="27527" y="25068"/>
                    </a:cubicBezTo>
                    <a:cubicBezTo>
                      <a:pt x="25146" y="25068"/>
                      <a:pt x="18383" y="25353"/>
                      <a:pt x="12002" y="43927"/>
                    </a:cubicBezTo>
                    <a:cubicBezTo>
                      <a:pt x="11240" y="46308"/>
                      <a:pt x="9620" y="50499"/>
                      <a:pt x="9620" y="50499"/>
                    </a:cubicBezTo>
                    <a:lnTo>
                      <a:pt x="9716" y="28211"/>
                    </a:lnTo>
                    <a:cubicBezTo>
                      <a:pt x="9716" y="27735"/>
                      <a:pt x="9430" y="27163"/>
                      <a:pt x="8763" y="26782"/>
                    </a:cubicBezTo>
                    <a:cubicBezTo>
                      <a:pt x="7715" y="26211"/>
                      <a:pt x="4763" y="24972"/>
                      <a:pt x="2191" y="24972"/>
                    </a:cubicBezTo>
                    <a:cubicBezTo>
                      <a:pt x="953" y="24972"/>
                      <a:pt x="381" y="25544"/>
                      <a:pt x="381" y="26687"/>
                    </a:cubicBezTo>
                    <a:lnTo>
                      <a:pt x="0" y="62025"/>
                    </a:lnTo>
                    <a:cubicBezTo>
                      <a:pt x="0" y="64692"/>
                      <a:pt x="95" y="67740"/>
                      <a:pt x="381" y="69168"/>
                    </a:cubicBezTo>
                    <a:cubicBezTo>
                      <a:pt x="667" y="70502"/>
                      <a:pt x="1048" y="71645"/>
                      <a:pt x="1619" y="72312"/>
                    </a:cubicBezTo>
                    <a:cubicBezTo>
                      <a:pt x="2191" y="72978"/>
                      <a:pt x="2762" y="73455"/>
                      <a:pt x="3715" y="73645"/>
                    </a:cubicBezTo>
                    <a:cubicBezTo>
                      <a:pt x="4667" y="73836"/>
                      <a:pt x="9716" y="74502"/>
                      <a:pt x="10001" y="72502"/>
                    </a:cubicBezTo>
                    <a:cubicBezTo>
                      <a:pt x="10287" y="70216"/>
                      <a:pt x="10287" y="67644"/>
                      <a:pt x="13049" y="58215"/>
                    </a:cubicBezTo>
                    <a:cubicBezTo>
                      <a:pt x="17240" y="43546"/>
                      <a:pt x="22670" y="36402"/>
                      <a:pt x="25146" y="33926"/>
                    </a:cubicBezTo>
                    <a:cubicBezTo>
                      <a:pt x="25622" y="33450"/>
                      <a:pt x="26098" y="33450"/>
                      <a:pt x="26098" y="34212"/>
                    </a:cubicBezTo>
                    <a:cubicBezTo>
                      <a:pt x="26003" y="37450"/>
                      <a:pt x="25622" y="45451"/>
                      <a:pt x="25336" y="52214"/>
                    </a:cubicBezTo>
                    <a:cubicBezTo>
                      <a:pt x="24670" y="70502"/>
                      <a:pt x="28004" y="73836"/>
                      <a:pt x="32671" y="73836"/>
                    </a:cubicBezTo>
                    <a:cubicBezTo>
                      <a:pt x="36290" y="73836"/>
                      <a:pt x="41434" y="70216"/>
                      <a:pt x="46863" y="61072"/>
                    </a:cubicBezTo>
                    <a:cubicBezTo>
                      <a:pt x="50292" y="55357"/>
                      <a:pt x="53626" y="49833"/>
                      <a:pt x="56007" y="45832"/>
                    </a:cubicBezTo>
                    <a:cubicBezTo>
                      <a:pt x="57721" y="47356"/>
                      <a:pt x="59531" y="48975"/>
                      <a:pt x="61436" y="50785"/>
                    </a:cubicBezTo>
                    <a:cubicBezTo>
                      <a:pt x="65818" y="54881"/>
                      <a:pt x="67151" y="58786"/>
                      <a:pt x="66199" y="62501"/>
                    </a:cubicBezTo>
                    <a:cubicBezTo>
                      <a:pt x="65437" y="65358"/>
                      <a:pt x="62770" y="68216"/>
                      <a:pt x="57912" y="65454"/>
                    </a:cubicBezTo>
                    <a:cubicBezTo>
                      <a:pt x="56483" y="64596"/>
                      <a:pt x="55912" y="64025"/>
                      <a:pt x="54483" y="63072"/>
                    </a:cubicBezTo>
                    <a:cubicBezTo>
                      <a:pt x="53721" y="62596"/>
                      <a:pt x="52578" y="62406"/>
                      <a:pt x="51911" y="62977"/>
                    </a:cubicBezTo>
                    <a:cubicBezTo>
                      <a:pt x="50102" y="64311"/>
                      <a:pt x="49054" y="66120"/>
                      <a:pt x="48482" y="68216"/>
                    </a:cubicBezTo>
                    <a:cubicBezTo>
                      <a:pt x="47911" y="70311"/>
                      <a:pt x="50006" y="71454"/>
                      <a:pt x="52197" y="72407"/>
                    </a:cubicBezTo>
                    <a:cubicBezTo>
                      <a:pt x="54102" y="73264"/>
                      <a:pt x="58103" y="74026"/>
                      <a:pt x="60674" y="74121"/>
                    </a:cubicBezTo>
                    <a:cubicBezTo>
                      <a:pt x="70676" y="74407"/>
                      <a:pt x="78677" y="69264"/>
                      <a:pt x="84201" y="56024"/>
                    </a:cubicBezTo>
                    <a:cubicBezTo>
                      <a:pt x="85154" y="67549"/>
                      <a:pt x="89440" y="74026"/>
                      <a:pt x="96774" y="74026"/>
                    </a:cubicBezTo>
                    <a:cubicBezTo>
                      <a:pt x="101727" y="74026"/>
                      <a:pt x="106680" y="67644"/>
                      <a:pt x="108776" y="61358"/>
                    </a:cubicBezTo>
                    <a:cubicBezTo>
                      <a:pt x="109347" y="63930"/>
                      <a:pt x="110300" y="66120"/>
                      <a:pt x="111538" y="68025"/>
                    </a:cubicBezTo>
                    <a:cubicBezTo>
                      <a:pt x="117253" y="76979"/>
                      <a:pt x="128207" y="75074"/>
                      <a:pt x="133731" y="67454"/>
                    </a:cubicBezTo>
                    <a:cubicBezTo>
                      <a:pt x="135446" y="65073"/>
                      <a:pt x="135731" y="64215"/>
                      <a:pt x="135731" y="64215"/>
                    </a:cubicBezTo>
                    <a:cubicBezTo>
                      <a:pt x="136589" y="71454"/>
                      <a:pt x="142304" y="73931"/>
                      <a:pt x="145637" y="73931"/>
                    </a:cubicBezTo>
                    <a:cubicBezTo>
                      <a:pt x="149352" y="73931"/>
                      <a:pt x="153257" y="72121"/>
                      <a:pt x="155924" y="66120"/>
                    </a:cubicBezTo>
                    <a:cubicBezTo>
                      <a:pt x="156210" y="66787"/>
                      <a:pt x="156591" y="67359"/>
                      <a:pt x="156972" y="68025"/>
                    </a:cubicBezTo>
                    <a:cubicBezTo>
                      <a:pt x="162687" y="76979"/>
                      <a:pt x="173641" y="75074"/>
                      <a:pt x="179261" y="67454"/>
                    </a:cubicBezTo>
                    <a:cubicBezTo>
                      <a:pt x="179546" y="67073"/>
                      <a:pt x="179737" y="66787"/>
                      <a:pt x="179927" y="66501"/>
                    </a:cubicBezTo>
                    <a:lnTo>
                      <a:pt x="180118" y="71264"/>
                    </a:lnTo>
                    <a:cubicBezTo>
                      <a:pt x="180118" y="71264"/>
                      <a:pt x="176975" y="74121"/>
                      <a:pt x="175069" y="75931"/>
                    </a:cubicBezTo>
                    <a:cubicBezTo>
                      <a:pt x="166497" y="83742"/>
                      <a:pt x="160020" y="89647"/>
                      <a:pt x="159544" y="96600"/>
                    </a:cubicBezTo>
                    <a:cubicBezTo>
                      <a:pt x="158972" y="105363"/>
                      <a:pt x="166116" y="108697"/>
                      <a:pt x="171545" y="109078"/>
                    </a:cubicBezTo>
                    <a:cubicBezTo>
                      <a:pt x="177260" y="109554"/>
                      <a:pt x="182213" y="106316"/>
                      <a:pt x="185261" y="101934"/>
                    </a:cubicBezTo>
                    <a:cubicBezTo>
                      <a:pt x="187928" y="98029"/>
                      <a:pt x="189643" y="89647"/>
                      <a:pt x="189548" y="81265"/>
                    </a:cubicBezTo>
                    <a:cubicBezTo>
                      <a:pt x="189452" y="77931"/>
                      <a:pt x="189452" y="73740"/>
                      <a:pt x="189357" y="69168"/>
                    </a:cubicBezTo>
                    <a:cubicBezTo>
                      <a:pt x="192310" y="65644"/>
                      <a:pt x="195739" y="61263"/>
                      <a:pt x="198882" y="56119"/>
                    </a:cubicBezTo>
                    <a:cubicBezTo>
                      <a:pt x="202311" y="50499"/>
                      <a:pt x="205931" y="42975"/>
                      <a:pt x="207740" y="37069"/>
                    </a:cubicBezTo>
                    <a:cubicBezTo>
                      <a:pt x="207740" y="37069"/>
                      <a:pt x="210884" y="37069"/>
                      <a:pt x="214313" y="36879"/>
                    </a:cubicBezTo>
                    <a:cubicBezTo>
                      <a:pt x="215360" y="36783"/>
                      <a:pt x="215741" y="37069"/>
                      <a:pt x="215456" y="37831"/>
                    </a:cubicBezTo>
                    <a:cubicBezTo>
                      <a:pt x="215265" y="38784"/>
                      <a:pt x="211169" y="54309"/>
                      <a:pt x="214884" y="64596"/>
                    </a:cubicBezTo>
                    <a:cubicBezTo>
                      <a:pt x="217361" y="71645"/>
                      <a:pt x="223076" y="73931"/>
                      <a:pt x="226409" y="73931"/>
                    </a:cubicBezTo>
                    <a:cubicBezTo>
                      <a:pt x="230314" y="73931"/>
                      <a:pt x="234125" y="70978"/>
                      <a:pt x="236125" y="66597"/>
                    </a:cubicBezTo>
                    <a:cubicBezTo>
                      <a:pt x="236411" y="67073"/>
                      <a:pt x="236601" y="67549"/>
                      <a:pt x="236887" y="68025"/>
                    </a:cubicBezTo>
                    <a:cubicBezTo>
                      <a:pt x="242602" y="76979"/>
                      <a:pt x="253556" y="75074"/>
                      <a:pt x="259080" y="67454"/>
                    </a:cubicBezTo>
                    <a:cubicBezTo>
                      <a:pt x="260318" y="65739"/>
                      <a:pt x="261080" y="64215"/>
                      <a:pt x="261080" y="64215"/>
                    </a:cubicBezTo>
                    <a:cubicBezTo>
                      <a:pt x="262319" y="71645"/>
                      <a:pt x="268129" y="74026"/>
                      <a:pt x="271463" y="74026"/>
                    </a:cubicBezTo>
                    <a:cubicBezTo>
                      <a:pt x="274892" y="74026"/>
                      <a:pt x="278225" y="72597"/>
                      <a:pt x="280892" y="66311"/>
                    </a:cubicBezTo>
                    <a:cubicBezTo>
                      <a:pt x="280988" y="69073"/>
                      <a:pt x="281178" y="71359"/>
                      <a:pt x="281464" y="72026"/>
                    </a:cubicBezTo>
                    <a:cubicBezTo>
                      <a:pt x="281654" y="72502"/>
                      <a:pt x="282607" y="72978"/>
                      <a:pt x="283369" y="73264"/>
                    </a:cubicBezTo>
                    <a:cubicBezTo>
                      <a:pt x="286512" y="74407"/>
                      <a:pt x="289751" y="73931"/>
                      <a:pt x="290989" y="73645"/>
                    </a:cubicBezTo>
                    <a:cubicBezTo>
                      <a:pt x="291846" y="73455"/>
                      <a:pt x="292513" y="72788"/>
                      <a:pt x="292513" y="71073"/>
                    </a:cubicBezTo>
                    <a:cubicBezTo>
                      <a:pt x="292703" y="66597"/>
                      <a:pt x="292608" y="58977"/>
                      <a:pt x="293942" y="53357"/>
                    </a:cubicBezTo>
                    <a:cubicBezTo>
                      <a:pt x="296228" y="43927"/>
                      <a:pt x="298323" y="40212"/>
                      <a:pt x="299371" y="38403"/>
                    </a:cubicBezTo>
                    <a:cubicBezTo>
                      <a:pt x="299942" y="37355"/>
                      <a:pt x="300609" y="37260"/>
                      <a:pt x="300609" y="38307"/>
                    </a:cubicBezTo>
                    <a:cubicBezTo>
                      <a:pt x="300704" y="40498"/>
                      <a:pt x="300800" y="46880"/>
                      <a:pt x="301657" y="55452"/>
                    </a:cubicBezTo>
                    <a:cubicBezTo>
                      <a:pt x="302324" y="61739"/>
                      <a:pt x="303181" y="65454"/>
                      <a:pt x="303848" y="66692"/>
                    </a:cubicBezTo>
                    <a:cubicBezTo>
                      <a:pt x="305753" y="70026"/>
                      <a:pt x="308134" y="70216"/>
                      <a:pt x="310039" y="70216"/>
                    </a:cubicBezTo>
                    <a:cubicBezTo>
                      <a:pt x="311277" y="70216"/>
                      <a:pt x="313849" y="69835"/>
                      <a:pt x="313563" y="67740"/>
                    </a:cubicBezTo>
                    <a:cubicBezTo>
                      <a:pt x="313468" y="66692"/>
                      <a:pt x="313658" y="60215"/>
                      <a:pt x="315944" y="50880"/>
                    </a:cubicBezTo>
                    <a:cubicBezTo>
                      <a:pt x="317468" y="44784"/>
                      <a:pt x="319850" y="39355"/>
                      <a:pt x="320802" y="37260"/>
                    </a:cubicBezTo>
                    <a:cubicBezTo>
                      <a:pt x="321183" y="36498"/>
                      <a:pt x="321278" y="37069"/>
                      <a:pt x="321278" y="37260"/>
                    </a:cubicBezTo>
                    <a:cubicBezTo>
                      <a:pt x="321088" y="41451"/>
                      <a:pt x="320707" y="55167"/>
                      <a:pt x="322326" y="62596"/>
                    </a:cubicBezTo>
                    <a:cubicBezTo>
                      <a:pt x="324612" y="72693"/>
                      <a:pt x="331280" y="73836"/>
                      <a:pt x="333661" y="73836"/>
                    </a:cubicBezTo>
                    <a:cubicBezTo>
                      <a:pt x="338614" y="73836"/>
                      <a:pt x="342710" y="70026"/>
                      <a:pt x="344043" y="60120"/>
                    </a:cubicBezTo>
                    <a:cubicBezTo>
                      <a:pt x="344043" y="57738"/>
                      <a:pt x="343567" y="55833"/>
                      <a:pt x="342138" y="55833"/>
                    </a:cubicBezTo>
                    <a:close/>
                    <a:moveTo>
                      <a:pt x="133826" y="49737"/>
                    </a:moveTo>
                    <a:cubicBezTo>
                      <a:pt x="133540" y="54976"/>
                      <a:pt x="132493" y="59358"/>
                      <a:pt x="130874" y="62596"/>
                    </a:cubicBezTo>
                    <a:cubicBezTo>
                      <a:pt x="127921" y="68406"/>
                      <a:pt x="122015" y="70216"/>
                      <a:pt x="119348" y="61834"/>
                    </a:cubicBezTo>
                    <a:cubicBezTo>
                      <a:pt x="117443" y="55833"/>
                      <a:pt x="118110" y="47547"/>
                      <a:pt x="118872" y="43165"/>
                    </a:cubicBezTo>
                    <a:cubicBezTo>
                      <a:pt x="120015" y="36593"/>
                      <a:pt x="122968" y="31926"/>
                      <a:pt x="127444" y="32307"/>
                    </a:cubicBezTo>
                    <a:cubicBezTo>
                      <a:pt x="132112" y="32783"/>
                      <a:pt x="134398" y="38784"/>
                      <a:pt x="133826" y="49737"/>
                    </a:cubicBezTo>
                    <a:close/>
                    <a:moveTo>
                      <a:pt x="179261" y="49833"/>
                    </a:moveTo>
                    <a:cubicBezTo>
                      <a:pt x="178975" y="54786"/>
                      <a:pt x="177737" y="59834"/>
                      <a:pt x="176308" y="62596"/>
                    </a:cubicBezTo>
                    <a:cubicBezTo>
                      <a:pt x="173450" y="68406"/>
                      <a:pt x="167354" y="70216"/>
                      <a:pt x="164783" y="61834"/>
                    </a:cubicBezTo>
                    <a:cubicBezTo>
                      <a:pt x="163068" y="56119"/>
                      <a:pt x="163449" y="48690"/>
                      <a:pt x="164306" y="44022"/>
                    </a:cubicBezTo>
                    <a:cubicBezTo>
                      <a:pt x="165449" y="37926"/>
                      <a:pt x="168116" y="32307"/>
                      <a:pt x="172879" y="32307"/>
                    </a:cubicBezTo>
                    <a:cubicBezTo>
                      <a:pt x="177641" y="32307"/>
                      <a:pt x="179927" y="37450"/>
                      <a:pt x="179261" y="49833"/>
                    </a:cubicBezTo>
                    <a:close/>
                    <a:moveTo>
                      <a:pt x="180499" y="83742"/>
                    </a:moveTo>
                    <a:cubicBezTo>
                      <a:pt x="180404" y="92790"/>
                      <a:pt x="178975" y="100791"/>
                      <a:pt x="175927" y="103077"/>
                    </a:cubicBezTo>
                    <a:cubicBezTo>
                      <a:pt x="171545" y="106316"/>
                      <a:pt x="165735" y="103935"/>
                      <a:pt x="166973" y="97267"/>
                    </a:cubicBezTo>
                    <a:cubicBezTo>
                      <a:pt x="168021" y="91362"/>
                      <a:pt x="173069" y="85456"/>
                      <a:pt x="180499" y="78122"/>
                    </a:cubicBezTo>
                    <a:cubicBezTo>
                      <a:pt x="180499" y="78122"/>
                      <a:pt x="180499" y="79836"/>
                      <a:pt x="180499" y="83742"/>
                    </a:cubicBezTo>
                    <a:close/>
                    <a:moveTo>
                      <a:pt x="258889" y="49833"/>
                    </a:moveTo>
                    <a:cubicBezTo>
                      <a:pt x="258604" y="55262"/>
                      <a:pt x="257461" y="59548"/>
                      <a:pt x="255937" y="62596"/>
                    </a:cubicBezTo>
                    <a:cubicBezTo>
                      <a:pt x="253079" y="68406"/>
                      <a:pt x="246983" y="70216"/>
                      <a:pt x="244507" y="61834"/>
                    </a:cubicBezTo>
                    <a:cubicBezTo>
                      <a:pt x="243078" y="57262"/>
                      <a:pt x="243078" y="49642"/>
                      <a:pt x="244031" y="43260"/>
                    </a:cubicBezTo>
                    <a:cubicBezTo>
                      <a:pt x="245078" y="36783"/>
                      <a:pt x="247936" y="31830"/>
                      <a:pt x="252603" y="32307"/>
                    </a:cubicBezTo>
                    <a:cubicBezTo>
                      <a:pt x="257270" y="32783"/>
                      <a:pt x="259461" y="38784"/>
                      <a:pt x="258889" y="49833"/>
                    </a:cubicBezTo>
                    <a:close/>
                  </a:path>
                </a:pathLst>
              </a:custGeom>
              <a:solidFill>
                <a:srgbClr val="1A1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</p:grpSp>
        <p:sp>
          <p:nvSpPr>
            <p:cNvPr id="78" name="Google Shape;78;p43"/>
            <p:cNvSpPr/>
            <p:nvPr/>
          </p:nvSpPr>
          <p:spPr>
            <a:xfrm>
              <a:off x="9993591" y="1116369"/>
              <a:ext cx="141271" cy="147348"/>
            </a:xfrm>
            <a:custGeom>
              <a:rect b="b" l="l" r="r" t="t"/>
              <a:pathLst>
                <a:path extrusionOk="0" h="73914" w="70866">
                  <a:moveTo>
                    <a:pt x="35528" y="0"/>
                  </a:moveTo>
                  <a:cubicBezTo>
                    <a:pt x="15907" y="0"/>
                    <a:pt x="0" y="15907"/>
                    <a:pt x="0" y="35528"/>
                  </a:cubicBezTo>
                  <a:cubicBezTo>
                    <a:pt x="0" y="46387"/>
                    <a:pt x="4953" y="55912"/>
                    <a:pt x="12573" y="62484"/>
                  </a:cubicBezTo>
                  <a:lnTo>
                    <a:pt x="13430" y="73914"/>
                  </a:lnTo>
                  <a:lnTo>
                    <a:pt x="23908" y="68961"/>
                  </a:lnTo>
                  <a:cubicBezTo>
                    <a:pt x="27527" y="70199"/>
                    <a:pt x="31337" y="71057"/>
                    <a:pt x="35433" y="71057"/>
                  </a:cubicBezTo>
                  <a:cubicBezTo>
                    <a:pt x="55054" y="71057"/>
                    <a:pt x="70866" y="55150"/>
                    <a:pt x="70866" y="35528"/>
                  </a:cubicBezTo>
                  <a:cubicBezTo>
                    <a:pt x="70961" y="15907"/>
                    <a:pt x="55150" y="0"/>
                    <a:pt x="35528" y="0"/>
                  </a:cubicBezTo>
                  <a:close/>
                </a:path>
              </a:pathLst>
            </a:custGeom>
            <a:noFill/>
            <a:ln cap="rnd" cmpd="sng" w="9525">
              <a:solidFill>
                <a:srgbClr val="1A1F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79" name="Google Shape;79;p43"/>
            <p:cNvSpPr/>
            <p:nvPr/>
          </p:nvSpPr>
          <p:spPr>
            <a:xfrm>
              <a:off x="10025466" y="1171008"/>
              <a:ext cx="79728" cy="41114"/>
            </a:xfrm>
            <a:custGeom>
              <a:rect b="b" l="l" r="r" t="t"/>
              <a:pathLst>
                <a:path extrusionOk="0" h="20624" w="39994">
                  <a:moveTo>
                    <a:pt x="39637" y="1833"/>
                  </a:moveTo>
                  <a:cubicBezTo>
                    <a:pt x="38970" y="785"/>
                    <a:pt x="37637" y="499"/>
                    <a:pt x="36589" y="1166"/>
                  </a:cubicBezTo>
                  <a:cubicBezTo>
                    <a:pt x="32874" y="3452"/>
                    <a:pt x="29731" y="6214"/>
                    <a:pt x="26588" y="9072"/>
                  </a:cubicBezTo>
                  <a:cubicBezTo>
                    <a:pt x="23159" y="6214"/>
                    <a:pt x="19539" y="3547"/>
                    <a:pt x="15825" y="1071"/>
                  </a:cubicBezTo>
                  <a:lnTo>
                    <a:pt x="15158" y="690"/>
                  </a:lnTo>
                  <a:cubicBezTo>
                    <a:pt x="13253" y="-548"/>
                    <a:pt x="10681" y="-72"/>
                    <a:pt x="9348" y="1738"/>
                  </a:cubicBezTo>
                  <a:cubicBezTo>
                    <a:pt x="5919" y="6405"/>
                    <a:pt x="2680" y="11167"/>
                    <a:pt x="204" y="16692"/>
                  </a:cubicBezTo>
                  <a:cubicBezTo>
                    <a:pt x="-82" y="17263"/>
                    <a:pt x="-82" y="17930"/>
                    <a:pt x="299" y="18502"/>
                  </a:cubicBezTo>
                  <a:cubicBezTo>
                    <a:pt x="870" y="19359"/>
                    <a:pt x="2109" y="19645"/>
                    <a:pt x="2966" y="19073"/>
                  </a:cubicBezTo>
                  <a:cubicBezTo>
                    <a:pt x="6681" y="16692"/>
                    <a:pt x="9919" y="13930"/>
                    <a:pt x="12967" y="11072"/>
                  </a:cubicBezTo>
                  <a:cubicBezTo>
                    <a:pt x="16396" y="14025"/>
                    <a:pt x="20016" y="16882"/>
                    <a:pt x="23730" y="19454"/>
                  </a:cubicBezTo>
                  <a:lnTo>
                    <a:pt x="24207" y="19835"/>
                  </a:lnTo>
                  <a:cubicBezTo>
                    <a:pt x="26207" y="21169"/>
                    <a:pt x="28969" y="20788"/>
                    <a:pt x="30398" y="18883"/>
                  </a:cubicBezTo>
                  <a:cubicBezTo>
                    <a:pt x="33922" y="14311"/>
                    <a:pt x="37161" y="9453"/>
                    <a:pt x="39637" y="4024"/>
                  </a:cubicBezTo>
                  <a:cubicBezTo>
                    <a:pt x="40113" y="3262"/>
                    <a:pt x="40113" y="2500"/>
                    <a:pt x="39637" y="1833"/>
                  </a:cubicBezTo>
                  <a:close/>
                </a:path>
              </a:pathLst>
            </a:custGeom>
            <a:solidFill>
              <a:srgbClr val="1A1F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10015049" y="855846"/>
              <a:ext cx="165766" cy="64184"/>
            </a:xfrm>
            <a:custGeom>
              <a:rect b="b" l="l" r="r" t="t"/>
              <a:pathLst>
                <a:path extrusionOk="0" h="32197" w="83153">
                  <a:moveTo>
                    <a:pt x="83153" y="16100"/>
                  </a:moveTo>
                  <a:cubicBezTo>
                    <a:pt x="83153" y="19339"/>
                    <a:pt x="81343" y="22006"/>
                    <a:pt x="78105" y="22006"/>
                  </a:cubicBezTo>
                  <a:lnTo>
                    <a:pt x="78105" y="10099"/>
                  </a:lnTo>
                  <a:cubicBezTo>
                    <a:pt x="81343" y="10099"/>
                    <a:pt x="83153" y="12766"/>
                    <a:pt x="83153" y="16100"/>
                  </a:cubicBezTo>
                  <a:close/>
                  <a:moveTo>
                    <a:pt x="76390" y="5051"/>
                  </a:moveTo>
                  <a:lnTo>
                    <a:pt x="76390" y="27149"/>
                  </a:lnTo>
                  <a:cubicBezTo>
                    <a:pt x="76390" y="29911"/>
                    <a:pt x="74104" y="32197"/>
                    <a:pt x="71247" y="32197"/>
                  </a:cubicBezTo>
                  <a:lnTo>
                    <a:pt x="5048" y="32197"/>
                  </a:lnTo>
                  <a:cubicBezTo>
                    <a:pt x="2286" y="32197"/>
                    <a:pt x="0" y="29911"/>
                    <a:pt x="0" y="27149"/>
                  </a:cubicBezTo>
                  <a:lnTo>
                    <a:pt x="0" y="5051"/>
                  </a:lnTo>
                  <a:cubicBezTo>
                    <a:pt x="0" y="2194"/>
                    <a:pt x="2286" y="3"/>
                    <a:pt x="5048" y="3"/>
                  </a:cubicBezTo>
                  <a:lnTo>
                    <a:pt x="71247" y="3"/>
                  </a:lnTo>
                  <a:cubicBezTo>
                    <a:pt x="74104" y="-92"/>
                    <a:pt x="76390" y="2194"/>
                    <a:pt x="76390" y="5051"/>
                  </a:cubicBezTo>
                  <a:close/>
                  <a:moveTo>
                    <a:pt x="5048" y="1622"/>
                  </a:moveTo>
                  <a:cubicBezTo>
                    <a:pt x="3143" y="1622"/>
                    <a:pt x="1714" y="3146"/>
                    <a:pt x="1714" y="5051"/>
                  </a:cubicBezTo>
                  <a:lnTo>
                    <a:pt x="1714" y="27149"/>
                  </a:lnTo>
                  <a:cubicBezTo>
                    <a:pt x="1714" y="29054"/>
                    <a:pt x="3238" y="30578"/>
                    <a:pt x="5048" y="30578"/>
                  </a:cubicBezTo>
                  <a:lnTo>
                    <a:pt x="71247" y="30578"/>
                  </a:lnTo>
                  <a:cubicBezTo>
                    <a:pt x="73152" y="30578"/>
                    <a:pt x="74676" y="29054"/>
                    <a:pt x="74676" y="27149"/>
                  </a:cubicBezTo>
                  <a:lnTo>
                    <a:pt x="74676" y="5051"/>
                  </a:lnTo>
                  <a:cubicBezTo>
                    <a:pt x="74676" y="3146"/>
                    <a:pt x="73152" y="1622"/>
                    <a:pt x="71247" y="1622"/>
                  </a:cubicBezTo>
                  <a:lnTo>
                    <a:pt x="5048" y="1622"/>
                  </a:lnTo>
                  <a:close/>
                  <a:moveTo>
                    <a:pt x="3429" y="5051"/>
                  </a:moveTo>
                  <a:lnTo>
                    <a:pt x="3429" y="27149"/>
                  </a:lnTo>
                  <a:cubicBezTo>
                    <a:pt x="3429" y="28102"/>
                    <a:pt x="4191" y="28864"/>
                    <a:pt x="5143" y="28864"/>
                  </a:cubicBezTo>
                  <a:lnTo>
                    <a:pt x="45529" y="28864"/>
                  </a:lnTo>
                  <a:cubicBezTo>
                    <a:pt x="46482" y="28864"/>
                    <a:pt x="47244" y="28102"/>
                    <a:pt x="47244" y="27149"/>
                  </a:cubicBezTo>
                  <a:lnTo>
                    <a:pt x="47244" y="5051"/>
                  </a:lnTo>
                  <a:cubicBezTo>
                    <a:pt x="47244" y="4099"/>
                    <a:pt x="46482" y="3337"/>
                    <a:pt x="45529" y="3337"/>
                  </a:cubicBezTo>
                  <a:lnTo>
                    <a:pt x="5143" y="3337"/>
                  </a:lnTo>
                  <a:cubicBezTo>
                    <a:pt x="4191" y="3337"/>
                    <a:pt x="3429" y="4099"/>
                    <a:pt x="3429" y="5051"/>
                  </a:cubicBezTo>
                  <a:close/>
                </a:path>
              </a:pathLst>
            </a:custGeom>
            <a:solidFill>
              <a:srgbClr val="1A1F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81" name="Google Shape;81;p43"/>
            <p:cNvSpPr/>
            <p:nvPr/>
          </p:nvSpPr>
          <p:spPr>
            <a:xfrm>
              <a:off x="9897893" y="855663"/>
              <a:ext cx="81078" cy="60951"/>
            </a:xfrm>
            <a:custGeom>
              <a:rect b="b" l="l" r="r" t="t"/>
              <a:pathLst>
                <a:path extrusionOk="0" h="30575" w="40671">
                  <a:moveTo>
                    <a:pt x="20288" y="0"/>
                  </a:moveTo>
                  <a:cubicBezTo>
                    <a:pt x="27432" y="0"/>
                    <a:pt x="34671" y="2762"/>
                    <a:pt x="40672" y="7906"/>
                  </a:cubicBezTo>
                  <a:lnTo>
                    <a:pt x="37910" y="10954"/>
                  </a:lnTo>
                  <a:cubicBezTo>
                    <a:pt x="32956" y="6763"/>
                    <a:pt x="26670" y="4477"/>
                    <a:pt x="20288" y="4477"/>
                  </a:cubicBezTo>
                  <a:cubicBezTo>
                    <a:pt x="13811" y="4477"/>
                    <a:pt x="7620" y="6763"/>
                    <a:pt x="2667" y="10954"/>
                  </a:cubicBezTo>
                  <a:lnTo>
                    <a:pt x="0" y="7906"/>
                  </a:lnTo>
                  <a:cubicBezTo>
                    <a:pt x="5906" y="2858"/>
                    <a:pt x="13145" y="0"/>
                    <a:pt x="20288" y="0"/>
                  </a:cubicBezTo>
                  <a:close/>
                  <a:moveTo>
                    <a:pt x="20288" y="10573"/>
                  </a:moveTo>
                  <a:cubicBezTo>
                    <a:pt x="25146" y="10573"/>
                    <a:pt x="29908" y="12383"/>
                    <a:pt x="33814" y="15621"/>
                  </a:cubicBezTo>
                  <a:lnTo>
                    <a:pt x="30861" y="18860"/>
                  </a:lnTo>
                  <a:cubicBezTo>
                    <a:pt x="27908" y="16478"/>
                    <a:pt x="24098" y="15145"/>
                    <a:pt x="20288" y="15145"/>
                  </a:cubicBezTo>
                  <a:cubicBezTo>
                    <a:pt x="16478" y="15145"/>
                    <a:pt x="12668" y="16478"/>
                    <a:pt x="9716" y="18860"/>
                  </a:cubicBezTo>
                  <a:lnTo>
                    <a:pt x="6858" y="15621"/>
                  </a:lnTo>
                  <a:cubicBezTo>
                    <a:pt x="10668" y="12383"/>
                    <a:pt x="15431" y="10573"/>
                    <a:pt x="20288" y="10573"/>
                  </a:cubicBezTo>
                  <a:close/>
                  <a:moveTo>
                    <a:pt x="20288" y="20955"/>
                  </a:moveTo>
                  <a:cubicBezTo>
                    <a:pt x="22574" y="20955"/>
                    <a:pt x="24860" y="21812"/>
                    <a:pt x="26860" y="23336"/>
                  </a:cubicBezTo>
                  <a:lnTo>
                    <a:pt x="20288" y="30575"/>
                  </a:lnTo>
                  <a:lnTo>
                    <a:pt x="13716" y="23336"/>
                  </a:lnTo>
                  <a:cubicBezTo>
                    <a:pt x="15716" y="21812"/>
                    <a:pt x="18002" y="20955"/>
                    <a:pt x="20288" y="20955"/>
                  </a:cubicBezTo>
                  <a:close/>
                </a:path>
              </a:pathLst>
            </a:custGeom>
            <a:solidFill>
              <a:srgbClr val="1A1F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grpSp>
          <p:nvGrpSpPr>
            <p:cNvPr id="82" name="Google Shape;82;p43"/>
            <p:cNvGrpSpPr/>
            <p:nvPr/>
          </p:nvGrpSpPr>
          <p:grpSpPr>
            <a:xfrm>
              <a:off x="9772236" y="855651"/>
              <a:ext cx="74380" cy="61244"/>
              <a:chOff x="6476999" y="2075827"/>
              <a:chExt cx="37312" cy="30721"/>
            </a:xfrm>
          </p:grpSpPr>
          <p:sp>
            <p:nvSpPr>
              <p:cNvPr id="83" name="Google Shape;83;p43"/>
              <p:cNvSpPr/>
              <p:nvPr/>
            </p:nvSpPr>
            <p:spPr>
              <a:xfrm>
                <a:off x="6508787" y="2075827"/>
                <a:ext cx="5524" cy="30574"/>
              </a:xfrm>
              <a:custGeom>
                <a:rect b="b" l="l" r="r" t="t"/>
                <a:pathLst>
                  <a:path extrusionOk="0" h="30575" w="5524">
                    <a:moveTo>
                      <a:pt x="0" y="0"/>
                    </a:moveTo>
                    <a:lnTo>
                      <a:pt x="5525" y="0"/>
                    </a:lnTo>
                    <a:lnTo>
                      <a:pt x="5525" y="30575"/>
                    </a:lnTo>
                    <a:lnTo>
                      <a:pt x="0" y="30575"/>
                    </a:lnTo>
                    <a:close/>
                  </a:path>
                </a:pathLst>
              </a:custGeom>
              <a:solidFill>
                <a:srgbClr val="1A1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84" name="Google Shape;84;p43"/>
              <p:cNvSpPr/>
              <p:nvPr/>
            </p:nvSpPr>
            <p:spPr>
              <a:xfrm>
                <a:off x="6498241" y="2083562"/>
                <a:ext cx="5524" cy="22860"/>
              </a:xfrm>
              <a:custGeom>
                <a:rect b="b" l="l" r="r" t="t"/>
                <a:pathLst>
                  <a:path extrusionOk="0" h="22860" w="5524">
                    <a:moveTo>
                      <a:pt x="0" y="0"/>
                    </a:moveTo>
                    <a:lnTo>
                      <a:pt x="5525" y="0"/>
                    </a:lnTo>
                    <a:lnTo>
                      <a:pt x="5525" y="22860"/>
                    </a:lnTo>
                    <a:lnTo>
                      <a:pt x="0" y="22860"/>
                    </a:lnTo>
                    <a:close/>
                  </a:path>
                </a:pathLst>
              </a:custGeom>
              <a:solidFill>
                <a:srgbClr val="1A1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85" name="Google Shape;85;p43"/>
              <p:cNvSpPr/>
              <p:nvPr/>
            </p:nvSpPr>
            <p:spPr>
              <a:xfrm>
                <a:off x="6487667" y="2091375"/>
                <a:ext cx="5524" cy="15144"/>
              </a:xfrm>
              <a:custGeom>
                <a:rect b="b" l="l" r="r" t="t"/>
                <a:pathLst>
                  <a:path extrusionOk="0" h="15144" w="5524">
                    <a:moveTo>
                      <a:pt x="0" y="0"/>
                    </a:moveTo>
                    <a:lnTo>
                      <a:pt x="5525" y="0"/>
                    </a:lnTo>
                    <a:lnTo>
                      <a:pt x="5525" y="15145"/>
                    </a:lnTo>
                    <a:lnTo>
                      <a:pt x="0" y="15145"/>
                    </a:lnTo>
                    <a:close/>
                  </a:path>
                </a:pathLst>
              </a:custGeom>
              <a:solidFill>
                <a:srgbClr val="1A1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86" name="Google Shape;86;p43"/>
              <p:cNvSpPr/>
              <p:nvPr/>
            </p:nvSpPr>
            <p:spPr>
              <a:xfrm>
                <a:off x="6476999" y="2099119"/>
                <a:ext cx="5524" cy="7429"/>
              </a:xfrm>
              <a:custGeom>
                <a:rect b="b" l="l" r="r" t="t"/>
                <a:pathLst>
                  <a:path extrusionOk="0" h="7429" w="5524">
                    <a:moveTo>
                      <a:pt x="0" y="0"/>
                    </a:moveTo>
                    <a:lnTo>
                      <a:pt x="5525" y="0"/>
                    </a:lnTo>
                    <a:lnTo>
                      <a:pt x="5525" y="7429"/>
                    </a:lnTo>
                    <a:lnTo>
                      <a:pt x="0" y="7429"/>
                    </a:lnTo>
                    <a:close/>
                  </a:path>
                </a:pathLst>
              </a:custGeom>
              <a:solidFill>
                <a:srgbClr val="1A1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</p:grpSp>
        <p:sp>
          <p:nvSpPr>
            <p:cNvPr id="87" name="Google Shape;87;p43"/>
            <p:cNvSpPr txBox="1"/>
            <p:nvPr/>
          </p:nvSpPr>
          <p:spPr>
            <a:xfrm>
              <a:off x="7749352" y="807248"/>
              <a:ext cx="31825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pt-BR" sz="400" u="none" cap="none" strike="noStrike">
                  <a:solidFill>
                    <a:srgbClr val="1A1F2E"/>
                  </a:solidFill>
                  <a:latin typeface="Inter"/>
                  <a:ea typeface="Inter"/>
                  <a:cs typeface="Inter"/>
                  <a:sym typeface="Inter"/>
                </a:rPr>
                <a:t>19:21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" name="Google Shape;88;p43"/>
            <p:cNvGrpSpPr/>
            <p:nvPr/>
          </p:nvGrpSpPr>
          <p:grpSpPr>
            <a:xfrm>
              <a:off x="8037759" y="856259"/>
              <a:ext cx="58672" cy="60761"/>
              <a:chOff x="5606861" y="2076211"/>
              <a:chExt cx="29432" cy="30480"/>
            </a:xfrm>
          </p:grpSpPr>
          <p:sp>
            <p:nvSpPr>
              <p:cNvPr id="89" name="Google Shape;89;p43"/>
              <p:cNvSpPr/>
              <p:nvPr/>
            </p:nvSpPr>
            <p:spPr>
              <a:xfrm>
                <a:off x="5606861" y="2076211"/>
                <a:ext cx="29432" cy="30480"/>
              </a:xfrm>
              <a:custGeom>
                <a:rect b="b" l="l" r="r" t="t"/>
                <a:pathLst>
                  <a:path extrusionOk="0" h="30479" w="29432">
                    <a:moveTo>
                      <a:pt x="6382" y="30480"/>
                    </a:moveTo>
                    <a:cubicBezTo>
                      <a:pt x="6191" y="30480"/>
                      <a:pt x="5906" y="30385"/>
                      <a:pt x="5715" y="30289"/>
                    </a:cubicBezTo>
                    <a:cubicBezTo>
                      <a:pt x="5334" y="30099"/>
                      <a:pt x="5048" y="29623"/>
                      <a:pt x="5048" y="29242"/>
                    </a:cubicBezTo>
                    <a:lnTo>
                      <a:pt x="4763" y="25527"/>
                    </a:lnTo>
                    <a:cubicBezTo>
                      <a:pt x="1715" y="22765"/>
                      <a:pt x="0" y="18859"/>
                      <a:pt x="0" y="14764"/>
                    </a:cubicBezTo>
                    <a:cubicBezTo>
                      <a:pt x="0" y="6667"/>
                      <a:pt x="6572" y="0"/>
                      <a:pt x="14764" y="0"/>
                    </a:cubicBezTo>
                    <a:cubicBezTo>
                      <a:pt x="22860" y="0"/>
                      <a:pt x="29432" y="6572"/>
                      <a:pt x="29432" y="14764"/>
                    </a:cubicBezTo>
                    <a:cubicBezTo>
                      <a:pt x="29432" y="22860"/>
                      <a:pt x="22860" y="29527"/>
                      <a:pt x="14764" y="29527"/>
                    </a:cubicBezTo>
                    <a:cubicBezTo>
                      <a:pt x="13335" y="29527"/>
                      <a:pt x="12002" y="29337"/>
                      <a:pt x="10478" y="28861"/>
                    </a:cubicBezTo>
                    <a:lnTo>
                      <a:pt x="7048" y="30480"/>
                    </a:lnTo>
                    <a:cubicBezTo>
                      <a:pt x="6858" y="30480"/>
                      <a:pt x="6668" y="30480"/>
                      <a:pt x="6382" y="30480"/>
                    </a:cubicBezTo>
                    <a:close/>
                  </a:path>
                </a:pathLst>
              </a:custGeom>
              <a:solidFill>
                <a:srgbClr val="1A1F2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90" name="Google Shape;90;p43"/>
              <p:cNvSpPr/>
              <p:nvPr/>
            </p:nvSpPr>
            <p:spPr>
              <a:xfrm>
                <a:off x="5613209" y="2087404"/>
                <a:ext cx="16889" cy="8713"/>
              </a:xfrm>
              <a:custGeom>
                <a:rect b="b" l="l" r="r" t="t"/>
                <a:pathLst>
                  <a:path extrusionOk="0" h="8713" w="16889">
                    <a:moveTo>
                      <a:pt x="16731" y="761"/>
                    </a:moveTo>
                    <a:cubicBezTo>
                      <a:pt x="16446" y="285"/>
                      <a:pt x="15874" y="190"/>
                      <a:pt x="15493" y="476"/>
                    </a:cubicBezTo>
                    <a:cubicBezTo>
                      <a:pt x="13969" y="1428"/>
                      <a:pt x="12636" y="2571"/>
                      <a:pt x="11302" y="3809"/>
                    </a:cubicBezTo>
                    <a:cubicBezTo>
                      <a:pt x="9873" y="2571"/>
                      <a:pt x="8349" y="1428"/>
                      <a:pt x="6730" y="476"/>
                    </a:cubicBezTo>
                    <a:lnTo>
                      <a:pt x="6444" y="285"/>
                    </a:lnTo>
                    <a:cubicBezTo>
                      <a:pt x="5682" y="-191"/>
                      <a:pt x="4635" y="-96"/>
                      <a:pt x="3968" y="761"/>
                    </a:cubicBezTo>
                    <a:cubicBezTo>
                      <a:pt x="2539" y="2762"/>
                      <a:pt x="1206" y="4762"/>
                      <a:pt x="63" y="7048"/>
                    </a:cubicBezTo>
                    <a:cubicBezTo>
                      <a:pt x="-33" y="7334"/>
                      <a:pt x="-33" y="7619"/>
                      <a:pt x="158" y="7810"/>
                    </a:cubicBezTo>
                    <a:cubicBezTo>
                      <a:pt x="348" y="8191"/>
                      <a:pt x="920" y="8286"/>
                      <a:pt x="1301" y="8000"/>
                    </a:cubicBezTo>
                    <a:cubicBezTo>
                      <a:pt x="2825" y="6953"/>
                      <a:pt x="4254" y="5810"/>
                      <a:pt x="5587" y="4667"/>
                    </a:cubicBezTo>
                    <a:cubicBezTo>
                      <a:pt x="7016" y="5905"/>
                      <a:pt x="8540" y="7143"/>
                      <a:pt x="10159" y="8191"/>
                    </a:cubicBezTo>
                    <a:lnTo>
                      <a:pt x="10350" y="8381"/>
                    </a:lnTo>
                    <a:cubicBezTo>
                      <a:pt x="11207" y="8953"/>
                      <a:pt x="12350" y="8762"/>
                      <a:pt x="12921" y="8000"/>
                    </a:cubicBezTo>
                    <a:cubicBezTo>
                      <a:pt x="14445" y="6095"/>
                      <a:pt x="15779" y="4000"/>
                      <a:pt x="16827" y="1714"/>
                    </a:cubicBezTo>
                    <a:cubicBezTo>
                      <a:pt x="16922" y="1333"/>
                      <a:pt x="16922" y="952"/>
                      <a:pt x="16731" y="7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</p:grpSp>
      </p:grpSp>
      <p:grpSp>
        <p:nvGrpSpPr>
          <p:cNvPr id="91" name="Google Shape;91;p43"/>
          <p:cNvGrpSpPr/>
          <p:nvPr/>
        </p:nvGrpSpPr>
        <p:grpSpPr>
          <a:xfrm>
            <a:off x="7839075" y="5292725"/>
            <a:ext cx="2560638" cy="790575"/>
            <a:chOff x="7732489" y="5292243"/>
            <a:chExt cx="2560734" cy="790461"/>
          </a:xfrm>
        </p:grpSpPr>
        <p:grpSp>
          <p:nvGrpSpPr>
            <p:cNvPr id="92" name="Google Shape;92;p43"/>
            <p:cNvGrpSpPr/>
            <p:nvPr/>
          </p:nvGrpSpPr>
          <p:grpSpPr>
            <a:xfrm>
              <a:off x="7837779" y="5292243"/>
              <a:ext cx="2327655" cy="146967"/>
              <a:chOff x="5506438" y="4301400"/>
              <a:chExt cx="1167619" cy="73723"/>
            </a:xfrm>
          </p:grpSpPr>
          <p:sp>
            <p:nvSpPr>
              <p:cNvPr id="93" name="Google Shape;93;p43"/>
              <p:cNvSpPr/>
              <p:nvPr/>
            </p:nvSpPr>
            <p:spPr>
              <a:xfrm>
                <a:off x="5506438" y="4301400"/>
                <a:ext cx="82198" cy="73723"/>
              </a:xfrm>
              <a:custGeom>
                <a:rect b="b" l="l" r="r" t="t"/>
                <a:pathLst>
                  <a:path extrusionOk="0" h="73723" w="82198">
                    <a:moveTo>
                      <a:pt x="70627" y="3429"/>
                    </a:moveTo>
                    <a:cubicBezTo>
                      <a:pt x="67007" y="1048"/>
                      <a:pt x="63007" y="0"/>
                      <a:pt x="59101" y="0"/>
                    </a:cubicBezTo>
                    <a:cubicBezTo>
                      <a:pt x="52243" y="0"/>
                      <a:pt x="45576" y="3429"/>
                      <a:pt x="41099" y="9620"/>
                    </a:cubicBezTo>
                    <a:cubicBezTo>
                      <a:pt x="36622" y="3429"/>
                      <a:pt x="29955" y="0"/>
                      <a:pt x="23097" y="0"/>
                    </a:cubicBezTo>
                    <a:cubicBezTo>
                      <a:pt x="19192" y="0"/>
                      <a:pt x="15191" y="1143"/>
                      <a:pt x="11572" y="3429"/>
                    </a:cubicBezTo>
                    <a:cubicBezTo>
                      <a:pt x="523" y="10573"/>
                      <a:pt x="-3287" y="26479"/>
                      <a:pt x="3094" y="38862"/>
                    </a:cubicBezTo>
                    <a:cubicBezTo>
                      <a:pt x="8333" y="48958"/>
                      <a:pt x="30241" y="66485"/>
                      <a:pt x="38242" y="72676"/>
                    </a:cubicBezTo>
                    <a:cubicBezTo>
                      <a:pt x="39099" y="73342"/>
                      <a:pt x="40147" y="73724"/>
                      <a:pt x="41099" y="73724"/>
                    </a:cubicBezTo>
                    <a:cubicBezTo>
                      <a:pt x="42147" y="73724"/>
                      <a:pt x="43099" y="73342"/>
                      <a:pt x="43957" y="72676"/>
                    </a:cubicBezTo>
                    <a:cubicBezTo>
                      <a:pt x="51862" y="66580"/>
                      <a:pt x="73865" y="48958"/>
                      <a:pt x="79104" y="38862"/>
                    </a:cubicBezTo>
                    <a:cubicBezTo>
                      <a:pt x="85486" y="26479"/>
                      <a:pt x="81676" y="10573"/>
                      <a:pt x="70627" y="3429"/>
                    </a:cubicBezTo>
                    <a:close/>
                  </a:path>
                </a:pathLst>
              </a:custGeom>
              <a:solidFill>
                <a:srgbClr val="FF5A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94" name="Google Shape;94;p43"/>
              <p:cNvSpPr/>
              <p:nvPr/>
            </p:nvSpPr>
            <p:spPr>
              <a:xfrm>
                <a:off x="5655431" y="4303789"/>
                <a:ext cx="68737" cy="68612"/>
              </a:xfrm>
              <a:custGeom>
                <a:rect b="b" l="l" r="r" t="t"/>
                <a:pathLst>
                  <a:path extrusionOk="0" h="68612" w="68737">
                    <a:moveTo>
                      <a:pt x="64700" y="51911"/>
                    </a:moveTo>
                    <a:cubicBezTo>
                      <a:pt x="64509" y="51149"/>
                      <a:pt x="64605" y="50387"/>
                      <a:pt x="64986" y="49625"/>
                    </a:cubicBezTo>
                    <a:cubicBezTo>
                      <a:pt x="68700" y="42196"/>
                      <a:pt x="69558" y="33909"/>
                      <a:pt x="67462" y="25622"/>
                    </a:cubicBezTo>
                    <a:cubicBezTo>
                      <a:pt x="64509" y="13716"/>
                      <a:pt x="55365" y="4382"/>
                      <a:pt x="43650" y="1238"/>
                    </a:cubicBezTo>
                    <a:cubicBezTo>
                      <a:pt x="40506" y="381"/>
                      <a:pt x="37363" y="0"/>
                      <a:pt x="34220" y="0"/>
                    </a:cubicBezTo>
                    <a:cubicBezTo>
                      <a:pt x="23552" y="0"/>
                      <a:pt x="13646" y="4858"/>
                      <a:pt x="7169" y="13240"/>
                    </a:cubicBezTo>
                    <a:cubicBezTo>
                      <a:pt x="597" y="21717"/>
                      <a:pt x="-1594" y="32766"/>
                      <a:pt x="1168" y="43434"/>
                    </a:cubicBezTo>
                    <a:cubicBezTo>
                      <a:pt x="3835" y="53912"/>
                      <a:pt x="15170" y="64961"/>
                      <a:pt x="25838" y="67628"/>
                    </a:cubicBezTo>
                    <a:cubicBezTo>
                      <a:pt x="34315" y="69628"/>
                      <a:pt x="43078" y="68580"/>
                      <a:pt x="50508" y="64484"/>
                    </a:cubicBezTo>
                    <a:cubicBezTo>
                      <a:pt x="51270" y="64103"/>
                      <a:pt x="52127" y="63913"/>
                      <a:pt x="52889" y="64199"/>
                    </a:cubicBezTo>
                    <a:lnTo>
                      <a:pt x="67653" y="68104"/>
                    </a:lnTo>
                    <a:cubicBezTo>
                      <a:pt x="67938" y="68104"/>
                      <a:pt x="68224" y="67913"/>
                      <a:pt x="68510" y="67628"/>
                    </a:cubicBezTo>
                    <a:cubicBezTo>
                      <a:pt x="68700" y="67342"/>
                      <a:pt x="68796" y="66961"/>
                      <a:pt x="68700" y="66580"/>
                    </a:cubicBezTo>
                    <a:lnTo>
                      <a:pt x="64700" y="5191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54B6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95" name="Google Shape;95;p43"/>
              <p:cNvSpPr/>
              <p:nvPr/>
            </p:nvSpPr>
            <p:spPr>
              <a:xfrm>
                <a:off x="6616907" y="4307980"/>
                <a:ext cx="57150" cy="61501"/>
              </a:xfrm>
              <a:custGeom>
                <a:rect b="b" l="l" r="r" t="t"/>
                <a:pathLst>
                  <a:path extrusionOk="0" h="61501" w="57150">
                    <a:moveTo>
                      <a:pt x="55245" y="0"/>
                    </a:moveTo>
                    <a:lnTo>
                      <a:pt x="1905" y="0"/>
                    </a:lnTo>
                    <a:cubicBezTo>
                      <a:pt x="857" y="0"/>
                      <a:pt x="0" y="857"/>
                      <a:pt x="0" y="1905"/>
                    </a:cubicBezTo>
                    <a:lnTo>
                      <a:pt x="0" y="59626"/>
                    </a:lnTo>
                    <a:cubicBezTo>
                      <a:pt x="0" y="60388"/>
                      <a:pt x="476" y="61055"/>
                      <a:pt x="1143" y="61341"/>
                    </a:cubicBezTo>
                    <a:cubicBezTo>
                      <a:pt x="1810" y="61627"/>
                      <a:pt x="2572" y="61532"/>
                      <a:pt x="3143" y="61055"/>
                    </a:cubicBezTo>
                    <a:lnTo>
                      <a:pt x="28575" y="38767"/>
                    </a:lnTo>
                    <a:lnTo>
                      <a:pt x="54007" y="61055"/>
                    </a:lnTo>
                    <a:cubicBezTo>
                      <a:pt x="54578" y="61532"/>
                      <a:pt x="55340" y="61627"/>
                      <a:pt x="56007" y="61341"/>
                    </a:cubicBezTo>
                    <a:cubicBezTo>
                      <a:pt x="56674" y="61055"/>
                      <a:pt x="57150" y="60388"/>
                      <a:pt x="57150" y="59626"/>
                    </a:cubicBezTo>
                    <a:lnTo>
                      <a:pt x="57150" y="1905"/>
                    </a:lnTo>
                    <a:cubicBezTo>
                      <a:pt x="57150" y="857"/>
                      <a:pt x="56293" y="0"/>
                      <a:pt x="55245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54B6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grpSp>
            <p:nvGrpSpPr>
              <p:cNvPr id="96" name="Google Shape;96;p43"/>
              <p:cNvGrpSpPr/>
              <p:nvPr/>
            </p:nvGrpSpPr>
            <p:grpSpPr>
              <a:xfrm>
                <a:off x="6004455" y="4332555"/>
                <a:ext cx="174402" cy="17525"/>
                <a:chOff x="6004464" y="4332541"/>
                <a:chExt cx="174402" cy="17525"/>
              </a:xfrm>
            </p:grpSpPr>
            <p:sp>
              <p:nvSpPr>
                <p:cNvPr id="97" name="Google Shape;97;p43"/>
                <p:cNvSpPr/>
                <p:nvPr/>
              </p:nvSpPr>
              <p:spPr>
                <a:xfrm>
                  <a:off x="6004464" y="4332541"/>
                  <a:ext cx="17526" cy="17525"/>
                </a:xfrm>
                <a:custGeom>
                  <a:rect b="b" l="l" r="r" t="t"/>
                  <a:pathLst>
                    <a:path extrusionOk="0" h="17525" w="17526">
                      <a:moveTo>
                        <a:pt x="17526" y="8763"/>
                      </a:moveTo>
                      <a:cubicBezTo>
                        <a:pt x="17526" y="13621"/>
                        <a:pt x="13621" y="17526"/>
                        <a:pt x="8763" y="17526"/>
                      </a:cubicBezTo>
                      <a:cubicBezTo>
                        <a:pt x="3905" y="17526"/>
                        <a:pt x="0" y="13621"/>
                        <a:pt x="0" y="8763"/>
                      </a:cubicBezTo>
                      <a:cubicBezTo>
                        <a:pt x="0" y="3905"/>
                        <a:pt x="3905" y="0"/>
                        <a:pt x="8763" y="0"/>
                      </a:cubicBezTo>
                      <a:cubicBezTo>
                        <a:pt x="13621" y="0"/>
                        <a:pt x="17526" y="3905"/>
                        <a:pt x="17526" y="8763"/>
                      </a:cubicBezTo>
                      <a:close/>
                    </a:path>
                  </a:pathLst>
                </a:custGeom>
                <a:solidFill>
                  <a:srgbClr val="CAD2D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Sora Light"/>
                    <a:ea typeface="Sora Light"/>
                    <a:cs typeface="Sora Light"/>
                    <a:sym typeface="Sora Light"/>
                  </a:endParaRPr>
                </a:p>
              </p:txBody>
            </p:sp>
            <p:sp>
              <p:nvSpPr>
                <p:cNvPr id="98" name="Google Shape;98;p43"/>
                <p:cNvSpPr/>
                <p:nvPr/>
              </p:nvSpPr>
              <p:spPr>
                <a:xfrm>
                  <a:off x="6043707" y="4332541"/>
                  <a:ext cx="17525" cy="17525"/>
                </a:xfrm>
                <a:custGeom>
                  <a:rect b="b" l="l" r="r" t="t"/>
                  <a:pathLst>
                    <a:path extrusionOk="0" h="17525" w="17525">
                      <a:moveTo>
                        <a:pt x="17526" y="8763"/>
                      </a:moveTo>
                      <a:cubicBezTo>
                        <a:pt x="17526" y="13621"/>
                        <a:pt x="13621" y="17526"/>
                        <a:pt x="8763" y="17526"/>
                      </a:cubicBezTo>
                      <a:cubicBezTo>
                        <a:pt x="3905" y="17526"/>
                        <a:pt x="0" y="13621"/>
                        <a:pt x="0" y="8763"/>
                      </a:cubicBezTo>
                      <a:cubicBezTo>
                        <a:pt x="0" y="3905"/>
                        <a:pt x="3905" y="0"/>
                        <a:pt x="8763" y="0"/>
                      </a:cubicBezTo>
                      <a:cubicBezTo>
                        <a:pt x="13621" y="0"/>
                        <a:pt x="17526" y="3905"/>
                        <a:pt x="17526" y="8763"/>
                      </a:cubicBezTo>
                      <a:close/>
                    </a:path>
                  </a:pathLst>
                </a:custGeom>
                <a:solidFill>
                  <a:srgbClr val="CAD2D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Sora Light"/>
                    <a:ea typeface="Sora Light"/>
                    <a:cs typeface="Sora Light"/>
                    <a:sym typeface="Sora Light"/>
                  </a:endParaRPr>
                </a:p>
              </p:txBody>
            </p:sp>
            <p:sp>
              <p:nvSpPr>
                <p:cNvPr id="99" name="Google Shape;99;p43"/>
                <p:cNvSpPr/>
                <p:nvPr/>
              </p:nvSpPr>
              <p:spPr>
                <a:xfrm>
                  <a:off x="6082950" y="4332541"/>
                  <a:ext cx="17526" cy="17525"/>
                </a:xfrm>
                <a:custGeom>
                  <a:rect b="b" l="l" r="r" t="t"/>
                  <a:pathLst>
                    <a:path extrusionOk="0" h="17525" w="17526">
                      <a:moveTo>
                        <a:pt x="17526" y="8763"/>
                      </a:moveTo>
                      <a:cubicBezTo>
                        <a:pt x="17526" y="13621"/>
                        <a:pt x="13621" y="17526"/>
                        <a:pt x="8763" y="17526"/>
                      </a:cubicBezTo>
                      <a:cubicBezTo>
                        <a:pt x="3905" y="17526"/>
                        <a:pt x="0" y="13621"/>
                        <a:pt x="0" y="8763"/>
                      </a:cubicBezTo>
                      <a:cubicBezTo>
                        <a:pt x="0" y="3905"/>
                        <a:pt x="3905" y="0"/>
                        <a:pt x="8763" y="0"/>
                      </a:cubicBezTo>
                      <a:cubicBezTo>
                        <a:pt x="13621" y="0"/>
                        <a:pt x="17526" y="3905"/>
                        <a:pt x="17526" y="8763"/>
                      </a:cubicBezTo>
                      <a:close/>
                    </a:path>
                  </a:pathLst>
                </a:custGeom>
                <a:solidFill>
                  <a:srgbClr val="5C8E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Sora Light"/>
                    <a:ea typeface="Sora Light"/>
                    <a:cs typeface="Sora Light"/>
                    <a:sym typeface="Sora Light"/>
                  </a:endParaRPr>
                </a:p>
              </p:txBody>
            </p:sp>
            <p:sp>
              <p:nvSpPr>
                <p:cNvPr id="100" name="Google Shape;100;p43"/>
                <p:cNvSpPr/>
                <p:nvPr/>
              </p:nvSpPr>
              <p:spPr>
                <a:xfrm>
                  <a:off x="6122097" y="4332541"/>
                  <a:ext cx="17526" cy="17525"/>
                </a:xfrm>
                <a:custGeom>
                  <a:rect b="b" l="l" r="r" t="t"/>
                  <a:pathLst>
                    <a:path extrusionOk="0" h="17525" w="17526">
                      <a:moveTo>
                        <a:pt x="17526" y="8763"/>
                      </a:moveTo>
                      <a:cubicBezTo>
                        <a:pt x="17526" y="13621"/>
                        <a:pt x="13621" y="17526"/>
                        <a:pt x="8763" y="17526"/>
                      </a:cubicBezTo>
                      <a:cubicBezTo>
                        <a:pt x="3905" y="17526"/>
                        <a:pt x="0" y="13621"/>
                        <a:pt x="0" y="8763"/>
                      </a:cubicBezTo>
                      <a:cubicBezTo>
                        <a:pt x="0" y="3905"/>
                        <a:pt x="3905" y="0"/>
                        <a:pt x="8763" y="0"/>
                      </a:cubicBezTo>
                      <a:cubicBezTo>
                        <a:pt x="13621" y="0"/>
                        <a:pt x="17526" y="3905"/>
                        <a:pt x="17526" y="8763"/>
                      </a:cubicBezTo>
                      <a:close/>
                    </a:path>
                  </a:pathLst>
                </a:custGeom>
                <a:solidFill>
                  <a:srgbClr val="CAD2D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Sora Light"/>
                    <a:ea typeface="Sora Light"/>
                    <a:cs typeface="Sora Light"/>
                    <a:sym typeface="Sora Light"/>
                  </a:endParaRPr>
                </a:p>
              </p:txBody>
            </p:sp>
            <p:sp>
              <p:nvSpPr>
                <p:cNvPr id="101" name="Google Shape;101;p43"/>
                <p:cNvSpPr/>
                <p:nvPr/>
              </p:nvSpPr>
              <p:spPr>
                <a:xfrm>
                  <a:off x="6161341" y="4332541"/>
                  <a:ext cx="17525" cy="17525"/>
                </a:xfrm>
                <a:custGeom>
                  <a:rect b="b" l="l" r="r" t="t"/>
                  <a:pathLst>
                    <a:path extrusionOk="0" h="17525" w="17525">
                      <a:moveTo>
                        <a:pt x="17526" y="8763"/>
                      </a:moveTo>
                      <a:cubicBezTo>
                        <a:pt x="17526" y="13621"/>
                        <a:pt x="13621" y="17526"/>
                        <a:pt x="8763" y="17526"/>
                      </a:cubicBezTo>
                      <a:cubicBezTo>
                        <a:pt x="3905" y="17526"/>
                        <a:pt x="0" y="13621"/>
                        <a:pt x="0" y="8763"/>
                      </a:cubicBezTo>
                      <a:cubicBezTo>
                        <a:pt x="0" y="3905"/>
                        <a:pt x="3905" y="0"/>
                        <a:pt x="8763" y="0"/>
                      </a:cubicBezTo>
                      <a:cubicBezTo>
                        <a:pt x="13621" y="0"/>
                        <a:pt x="17526" y="3905"/>
                        <a:pt x="17526" y="8763"/>
                      </a:cubicBezTo>
                      <a:close/>
                    </a:path>
                  </a:pathLst>
                </a:custGeom>
                <a:solidFill>
                  <a:srgbClr val="CAD2D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Sora Light"/>
                    <a:ea typeface="Sora Light"/>
                    <a:cs typeface="Sora Light"/>
                    <a:sym typeface="Sora Light"/>
                  </a:endParaRPr>
                </a:p>
              </p:txBody>
            </p:sp>
          </p:grpSp>
          <p:grpSp>
            <p:nvGrpSpPr>
              <p:cNvPr id="102" name="Google Shape;102;p43"/>
              <p:cNvGrpSpPr/>
              <p:nvPr/>
            </p:nvGrpSpPr>
            <p:grpSpPr>
              <a:xfrm>
                <a:off x="5792990" y="4305776"/>
                <a:ext cx="74051" cy="65962"/>
                <a:chOff x="5792990" y="4305776"/>
                <a:chExt cx="74051" cy="65962"/>
              </a:xfrm>
            </p:grpSpPr>
            <p:sp>
              <p:nvSpPr>
                <p:cNvPr id="103" name="Google Shape;103;p43"/>
                <p:cNvSpPr/>
                <p:nvPr/>
              </p:nvSpPr>
              <p:spPr>
                <a:xfrm>
                  <a:off x="5792990" y="4305776"/>
                  <a:ext cx="74051" cy="65962"/>
                </a:xfrm>
                <a:custGeom>
                  <a:rect b="b" l="l" r="r" t="t"/>
                  <a:pathLst>
                    <a:path extrusionOk="0" h="65962" w="74051">
                      <a:moveTo>
                        <a:pt x="72314" y="0"/>
                      </a:moveTo>
                      <a:lnTo>
                        <a:pt x="1733" y="0"/>
                      </a:lnTo>
                      <a:cubicBezTo>
                        <a:pt x="971" y="0"/>
                        <a:pt x="400" y="476"/>
                        <a:pt x="114" y="1143"/>
                      </a:cubicBezTo>
                      <a:cubicBezTo>
                        <a:pt x="-172" y="1810"/>
                        <a:pt x="114" y="2572"/>
                        <a:pt x="590" y="3048"/>
                      </a:cubicBezTo>
                      <a:lnTo>
                        <a:pt x="28403" y="26670"/>
                      </a:lnTo>
                      <a:lnTo>
                        <a:pt x="28403" y="26956"/>
                      </a:lnTo>
                      <a:lnTo>
                        <a:pt x="35261" y="64484"/>
                      </a:lnTo>
                      <a:cubicBezTo>
                        <a:pt x="35357" y="65246"/>
                        <a:pt x="35928" y="65722"/>
                        <a:pt x="36690" y="65913"/>
                      </a:cubicBezTo>
                      <a:cubicBezTo>
                        <a:pt x="37357" y="66104"/>
                        <a:pt x="38119" y="65722"/>
                        <a:pt x="38500" y="65056"/>
                      </a:cubicBezTo>
                      <a:lnTo>
                        <a:pt x="73838" y="2667"/>
                      </a:lnTo>
                      <a:cubicBezTo>
                        <a:pt x="74123" y="2096"/>
                        <a:pt x="74123" y="1524"/>
                        <a:pt x="73838" y="952"/>
                      </a:cubicBezTo>
                      <a:cubicBezTo>
                        <a:pt x="73457" y="286"/>
                        <a:pt x="72885" y="0"/>
                        <a:pt x="72314" y="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454B6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Sora Light"/>
                    <a:ea typeface="Sora Light"/>
                    <a:cs typeface="Sora Light"/>
                    <a:sym typeface="Sora Light"/>
                  </a:endParaRPr>
                </a:p>
              </p:txBody>
            </p:sp>
            <p:sp>
              <p:nvSpPr>
                <p:cNvPr id="104" name="Google Shape;104;p43"/>
                <p:cNvSpPr/>
                <p:nvPr/>
              </p:nvSpPr>
              <p:spPr>
                <a:xfrm>
                  <a:off x="5821489" y="4306633"/>
                  <a:ext cx="45338" cy="26098"/>
                </a:xfrm>
                <a:custGeom>
                  <a:rect b="b" l="l" r="r" t="t"/>
                  <a:pathLst>
                    <a:path extrusionOk="0" h="26098" w="45338">
                      <a:moveTo>
                        <a:pt x="45339" y="0"/>
                      </a:moveTo>
                      <a:lnTo>
                        <a:pt x="0" y="26099"/>
                      </a:lnTo>
                    </a:path>
                  </a:pathLst>
                </a:custGeom>
                <a:noFill/>
                <a:ln cap="flat" cmpd="sng" w="9525">
                  <a:solidFill>
                    <a:srgbClr val="454B60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Sora Light"/>
                    <a:ea typeface="Sora Light"/>
                    <a:cs typeface="Sora Light"/>
                    <a:sym typeface="Sora Light"/>
                  </a:endParaRPr>
                </a:p>
              </p:txBody>
            </p:sp>
          </p:grpSp>
        </p:grpSp>
        <p:sp>
          <p:nvSpPr>
            <p:cNvPr id="105" name="Google Shape;105;p43"/>
            <p:cNvSpPr/>
            <p:nvPr/>
          </p:nvSpPr>
          <p:spPr>
            <a:xfrm>
              <a:off x="7732489" y="5750223"/>
              <a:ext cx="2560734" cy="18988"/>
            </a:xfrm>
            <a:custGeom>
              <a:rect b="b" l="l" r="r" t="t"/>
              <a:pathLst>
                <a:path extrusionOk="0" h="9525" w="1284541">
                  <a:moveTo>
                    <a:pt x="0" y="0"/>
                  </a:moveTo>
                  <a:lnTo>
                    <a:pt x="1284542" y="0"/>
                  </a:lnTo>
                </a:path>
              </a:pathLst>
            </a:custGeom>
            <a:noFill/>
            <a:ln cap="flat" cmpd="sng" w="9525">
              <a:solidFill>
                <a:srgbClr val="DCE0E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06" name="Google Shape;106;p43"/>
            <p:cNvSpPr/>
            <p:nvPr/>
          </p:nvSpPr>
          <p:spPr>
            <a:xfrm>
              <a:off x="8442454" y="5889786"/>
              <a:ext cx="141269" cy="140891"/>
            </a:xfrm>
            <a:custGeom>
              <a:rect b="b" l="l" r="r" t="t"/>
              <a:pathLst>
                <a:path extrusionOk="0" h="70675" w="70865">
                  <a:moveTo>
                    <a:pt x="70866" y="68294"/>
                  </a:moveTo>
                  <a:lnTo>
                    <a:pt x="55150" y="52578"/>
                  </a:lnTo>
                  <a:cubicBezTo>
                    <a:pt x="60103" y="46958"/>
                    <a:pt x="63246" y="39624"/>
                    <a:pt x="63246" y="31623"/>
                  </a:cubicBezTo>
                  <a:cubicBezTo>
                    <a:pt x="63246" y="14192"/>
                    <a:pt x="49054" y="0"/>
                    <a:pt x="31623" y="0"/>
                  </a:cubicBezTo>
                  <a:cubicBezTo>
                    <a:pt x="14192" y="0"/>
                    <a:pt x="0" y="14192"/>
                    <a:pt x="0" y="31623"/>
                  </a:cubicBezTo>
                  <a:cubicBezTo>
                    <a:pt x="0" y="49054"/>
                    <a:pt x="14192" y="63246"/>
                    <a:pt x="31623" y="63246"/>
                  </a:cubicBezTo>
                  <a:cubicBezTo>
                    <a:pt x="39815" y="63246"/>
                    <a:pt x="47244" y="60103"/>
                    <a:pt x="52864" y="54959"/>
                  </a:cubicBezTo>
                  <a:lnTo>
                    <a:pt x="68580" y="70676"/>
                  </a:lnTo>
                  <a:lnTo>
                    <a:pt x="70866" y="68294"/>
                  </a:lnTo>
                  <a:close/>
                  <a:moveTo>
                    <a:pt x="31623" y="59912"/>
                  </a:moveTo>
                  <a:cubicBezTo>
                    <a:pt x="16002" y="59912"/>
                    <a:pt x="3334" y="47244"/>
                    <a:pt x="3334" y="31623"/>
                  </a:cubicBezTo>
                  <a:cubicBezTo>
                    <a:pt x="3334" y="16002"/>
                    <a:pt x="16002" y="3334"/>
                    <a:pt x="31623" y="3334"/>
                  </a:cubicBezTo>
                  <a:cubicBezTo>
                    <a:pt x="47244" y="3334"/>
                    <a:pt x="59912" y="16002"/>
                    <a:pt x="59912" y="31623"/>
                  </a:cubicBezTo>
                  <a:cubicBezTo>
                    <a:pt x="59912" y="47244"/>
                    <a:pt x="47149" y="59912"/>
                    <a:pt x="31623" y="59912"/>
                  </a:cubicBez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07" name="Google Shape;107;p43"/>
            <p:cNvSpPr/>
            <p:nvPr/>
          </p:nvSpPr>
          <p:spPr>
            <a:xfrm>
              <a:off x="9968149" y="5890545"/>
              <a:ext cx="79748" cy="79559"/>
            </a:xfrm>
            <a:custGeom>
              <a:rect b="b" l="l" r="r" t="t"/>
              <a:pathLst>
                <a:path extrusionOk="0" h="39909" w="40004">
                  <a:moveTo>
                    <a:pt x="20002" y="3334"/>
                  </a:moveTo>
                  <a:cubicBezTo>
                    <a:pt x="29146" y="3334"/>
                    <a:pt x="36671" y="10763"/>
                    <a:pt x="36671" y="20003"/>
                  </a:cubicBezTo>
                  <a:cubicBezTo>
                    <a:pt x="36671" y="29146"/>
                    <a:pt x="29242" y="36671"/>
                    <a:pt x="20002" y="36671"/>
                  </a:cubicBezTo>
                  <a:cubicBezTo>
                    <a:pt x="10858" y="36671"/>
                    <a:pt x="3334" y="29242"/>
                    <a:pt x="3334" y="20003"/>
                  </a:cubicBezTo>
                  <a:cubicBezTo>
                    <a:pt x="3429" y="10763"/>
                    <a:pt x="10858" y="3334"/>
                    <a:pt x="20002" y="3334"/>
                  </a:cubicBezTo>
                  <a:moveTo>
                    <a:pt x="20002" y="0"/>
                  </a:moveTo>
                  <a:cubicBezTo>
                    <a:pt x="8953" y="0"/>
                    <a:pt x="0" y="8954"/>
                    <a:pt x="0" y="19907"/>
                  </a:cubicBezTo>
                  <a:cubicBezTo>
                    <a:pt x="0" y="30956"/>
                    <a:pt x="8953" y="39910"/>
                    <a:pt x="20002" y="39910"/>
                  </a:cubicBezTo>
                  <a:cubicBezTo>
                    <a:pt x="31051" y="39910"/>
                    <a:pt x="40005" y="30956"/>
                    <a:pt x="40005" y="19907"/>
                  </a:cubicBezTo>
                  <a:cubicBezTo>
                    <a:pt x="40005" y="8954"/>
                    <a:pt x="31051" y="0"/>
                    <a:pt x="20002" y="0"/>
                  </a:cubicBez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08" name="Google Shape;108;p43"/>
            <p:cNvSpPr/>
            <p:nvPr/>
          </p:nvSpPr>
          <p:spPr>
            <a:xfrm>
              <a:off x="9935109" y="5983396"/>
              <a:ext cx="145845" cy="46521"/>
            </a:xfrm>
            <a:custGeom>
              <a:rect b="b" l="l" r="r" t="t"/>
              <a:pathLst>
                <a:path extrusionOk="0" h="23336" w="73160">
                  <a:moveTo>
                    <a:pt x="71533" y="23336"/>
                  </a:moveTo>
                  <a:cubicBezTo>
                    <a:pt x="70580" y="23336"/>
                    <a:pt x="69913" y="22574"/>
                    <a:pt x="69913" y="21622"/>
                  </a:cubicBezTo>
                  <a:lnTo>
                    <a:pt x="69913" y="16954"/>
                  </a:lnTo>
                  <a:cubicBezTo>
                    <a:pt x="69913" y="9430"/>
                    <a:pt x="63722" y="3238"/>
                    <a:pt x="56198" y="3238"/>
                  </a:cubicBezTo>
                  <a:lnTo>
                    <a:pt x="17145" y="3238"/>
                  </a:lnTo>
                  <a:cubicBezTo>
                    <a:pt x="9525" y="3238"/>
                    <a:pt x="3334" y="9430"/>
                    <a:pt x="3334" y="16954"/>
                  </a:cubicBezTo>
                  <a:lnTo>
                    <a:pt x="3334" y="21622"/>
                  </a:lnTo>
                  <a:cubicBezTo>
                    <a:pt x="3334" y="22574"/>
                    <a:pt x="2572" y="23241"/>
                    <a:pt x="1715" y="23336"/>
                  </a:cubicBezTo>
                  <a:cubicBezTo>
                    <a:pt x="762" y="23336"/>
                    <a:pt x="95" y="22574"/>
                    <a:pt x="0" y="21717"/>
                  </a:cubicBezTo>
                  <a:lnTo>
                    <a:pt x="0" y="17050"/>
                  </a:lnTo>
                  <a:cubicBezTo>
                    <a:pt x="0" y="7620"/>
                    <a:pt x="7620" y="0"/>
                    <a:pt x="17050" y="0"/>
                  </a:cubicBezTo>
                  <a:lnTo>
                    <a:pt x="56102" y="0"/>
                  </a:lnTo>
                  <a:cubicBezTo>
                    <a:pt x="65532" y="0"/>
                    <a:pt x="73152" y="7620"/>
                    <a:pt x="73152" y="17050"/>
                  </a:cubicBezTo>
                  <a:lnTo>
                    <a:pt x="73152" y="21717"/>
                  </a:lnTo>
                  <a:cubicBezTo>
                    <a:pt x="73247" y="22574"/>
                    <a:pt x="72485" y="23336"/>
                    <a:pt x="71533" y="23336"/>
                  </a:cubicBez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09" name="Google Shape;109;p43"/>
            <p:cNvSpPr/>
            <p:nvPr/>
          </p:nvSpPr>
          <p:spPr>
            <a:xfrm>
              <a:off x="9438513" y="5897191"/>
              <a:ext cx="146279" cy="126079"/>
            </a:xfrm>
            <a:custGeom>
              <a:rect b="b" l="l" r="r" t="t"/>
              <a:pathLst>
                <a:path extrusionOk="0" h="63245" w="73378">
                  <a:moveTo>
                    <a:pt x="52797" y="3334"/>
                  </a:moveTo>
                  <a:cubicBezTo>
                    <a:pt x="55750" y="3334"/>
                    <a:pt x="58702" y="4191"/>
                    <a:pt x="61274" y="5810"/>
                  </a:cubicBezTo>
                  <a:cubicBezTo>
                    <a:pt x="69656" y="11049"/>
                    <a:pt x="72514" y="22669"/>
                    <a:pt x="67656" y="31813"/>
                  </a:cubicBezTo>
                  <a:cubicBezTo>
                    <a:pt x="64132" y="38290"/>
                    <a:pt x="49654" y="50482"/>
                    <a:pt x="37271" y="59722"/>
                  </a:cubicBezTo>
                  <a:cubicBezTo>
                    <a:pt x="37081" y="59912"/>
                    <a:pt x="36890" y="59912"/>
                    <a:pt x="36700" y="59912"/>
                  </a:cubicBezTo>
                  <a:cubicBezTo>
                    <a:pt x="36509" y="59912"/>
                    <a:pt x="36319" y="59912"/>
                    <a:pt x="36128" y="59722"/>
                  </a:cubicBezTo>
                  <a:cubicBezTo>
                    <a:pt x="23746" y="50482"/>
                    <a:pt x="9268" y="38290"/>
                    <a:pt x="5743" y="31813"/>
                  </a:cubicBezTo>
                  <a:cubicBezTo>
                    <a:pt x="886" y="22669"/>
                    <a:pt x="3743" y="11049"/>
                    <a:pt x="12125" y="5810"/>
                  </a:cubicBezTo>
                  <a:cubicBezTo>
                    <a:pt x="14697" y="4191"/>
                    <a:pt x="17650" y="3334"/>
                    <a:pt x="20602" y="3334"/>
                  </a:cubicBezTo>
                  <a:cubicBezTo>
                    <a:pt x="25841" y="3334"/>
                    <a:pt x="30699" y="5905"/>
                    <a:pt x="34033" y="10287"/>
                  </a:cubicBezTo>
                  <a:lnTo>
                    <a:pt x="36700" y="13906"/>
                  </a:lnTo>
                  <a:lnTo>
                    <a:pt x="39367" y="10287"/>
                  </a:lnTo>
                  <a:cubicBezTo>
                    <a:pt x="42700" y="5810"/>
                    <a:pt x="47558" y="3334"/>
                    <a:pt x="52797" y="3334"/>
                  </a:cubicBezTo>
                  <a:moveTo>
                    <a:pt x="52797" y="0"/>
                  </a:moveTo>
                  <a:cubicBezTo>
                    <a:pt x="46701" y="0"/>
                    <a:pt x="40700" y="2953"/>
                    <a:pt x="36700" y="8287"/>
                  </a:cubicBezTo>
                  <a:cubicBezTo>
                    <a:pt x="32699" y="2953"/>
                    <a:pt x="26698" y="0"/>
                    <a:pt x="20602" y="0"/>
                  </a:cubicBezTo>
                  <a:cubicBezTo>
                    <a:pt x="17078" y="0"/>
                    <a:pt x="13649" y="952"/>
                    <a:pt x="10315" y="2953"/>
                  </a:cubicBezTo>
                  <a:cubicBezTo>
                    <a:pt x="409" y="9049"/>
                    <a:pt x="-2924" y="22669"/>
                    <a:pt x="2791" y="33338"/>
                  </a:cubicBezTo>
                  <a:cubicBezTo>
                    <a:pt x="7458" y="42005"/>
                    <a:pt x="26984" y="57055"/>
                    <a:pt x="34128" y="62389"/>
                  </a:cubicBezTo>
                  <a:cubicBezTo>
                    <a:pt x="34890" y="62960"/>
                    <a:pt x="35747" y="63246"/>
                    <a:pt x="36700" y="63246"/>
                  </a:cubicBezTo>
                  <a:cubicBezTo>
                    <a:pt x="37557" y="63246"/>
                    <a:pt x="38509" y="62960"/>
                    <a:pt x="39271" y="62389"/>
                  </a:cubicBezTo>
                  <a:cubicBezTo>
                    <a:pt x="46320" y="57150"/>
                    <a:pt x="65941" y="42005"/>
                    <a:pt x="70609" y="33338"/>
                  </a:cubicBezTo>
                  <a:cubicBezTo>
                    <a:pt x="76324" y="22669"/>
                    <a:pt x="72895" y="9049"/>
                    <a:pt x="63084" y="2953"/>
                  </a:cubicBezTo>
                  <a:cubicBezTo>
                    <a:pt x="59845" y="952"/>
                    <a:pt x="56321" y="0"/>
                    <a:pt x="52797" y="0"/>
                  </a:cubicBez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10" name="Google Shape;110;p43"/>
            <p:cNvSpPr/>
            <p:nvPr/>
          </p:nvSpPr>
          <p:spPr>
            <a:xfrm>
              <a:off x="9498003" y="6055357"/>
              <a:ext cx="27343" cy="27347"/>
            </a:xfrm>
            <a:custGeom>
              <a:rect b="b" l="l" r="r" t="t"/>
              <a:pathLst>
                <a:path extrusionOk="0" h="13718" w="13716">
                  <a:moveTo>
                    <a:pt x="13716" y="6860"/>
                  </a:moveTo>
                  <a:cubicBezTo>
                    <a:pt x="13716" y="10670"/>
                    <a:pt x="10668" y="13718"/>
                    <a:pt x="6858" y="13718"/>
                  </a:cubicBezTo>
                  <a:cubicBezTo>
                    <a:pt x="3048" y="13718"/>
                    <a:pt x="0" y="10670"/>
                    <a:pt x="0" y="6860"/>
                  </a:cubicBezTo>
                  <a:cubicBezTo>
                    <a:pt x="0" y="3050"/>
                    <a:pt x="3048" y="2"/>
                    <a:pt x="6858" y="2"/>
                  </a:cubicBezTo>
                  <a:cubicBezTo>
                    <a:pt x="10668" y="-93"/>
                    <a:pt x="13716" y="3050"/>
                    <a:pt x="13716" y="686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11" name="Google Shape;111;p43"/>
            <p:cNvSpPr/>
            <p:nvPr/>
          </p:nvSpPr>
          <p:spPr>
            <a:xfrm>
              <a:off x="8933486" y="5879722"/>
              <a:ext cx="159308" cy="159308"/>
            </a:xfrm>
            <a:custGeom>
              <a:rect b="b" l="l" r="r" t="t"/>
              <a:pathLst>
                <a:path extrusionOk="0" h="79914" w="79914">
                  <a:moveTo>
                    <a:pt x="54769" y="79915"/>
                  </a:moveTo>
                  <a:lnTo>
                    <a:pt x="25146" y="79915"/>
                  </a:lnTo>
                  <a:cubicBezTo>
                    <a:pt x="11240" y="79915"/>
                    <a:pt x="0" y="68675"/>
                    <a:pt x="0" y="54769"/>
                  </a:cubicBezTo>
                  <a:lnTo>
                    <a:pt x="0" y="25146"/>
                  </a:lnTo>
                  <a:cubicBezTo>
                    <a:pt x="0" y="11239"/>
                    <a:pt x="11240" y="0"/>
                    <a:pt x="25146" y="0"/>
                  </a:cubicBezTo>
                  <a:lnTo>
                    <a:pt x="54769" y="0"/>
                  </a:lnTo>
                  <a:cubicBezTo>
                    <a:pt x="68675" y="0"/>
                    <a:pt x="79915" y="11239"/>
                    <a:pt x="79915" y="25146"/>
                  </a:cubicBezTo>
                  <a:lnTo>
                    <a:pt x="79915" y="54769"/>
                  </a:lnTo>
                  <a:cubicBezTo>
                    <a:pt x="79915" y="68675"/>
                    <a:pt x="68675" y="79915"/>
                    <a:pt x="54769" y="79915"/>
                  </a:cubicBezTo>
                  <a:close/>
                  <a:moveTo>
                    <a:pt x="25146" y="3334"/>
                  </a:moveTo>
                  <a:cubicBezTo>
                    <a:pt x="13145" y="3334"/>
                    <a:pt x="3334" y="13145"/>
                    <a:pt x="3334" y="25146"/>
                  </a:cubicBezTo>
                  <a:lnTo>
                    <a:pt x="3334" y="54769"/>
                  </a:lnTo>
                  <a:cubicBezTo>
                    <a:pt x="3334" y="66770"/>
                    <a:pt x="13145" y="76581"/>
                    <a:pt x="25146" y="76581"/>
                  </a:cubicBezTo>
                  <a:lnTo>
                    <a:pt x="54769" y="76581"/>
                  </a:lnTo>
                  <a:cubicBezTo>
                    <a:pt x="66770" y="76581"/>
                    <a:pt x="76581" y="66770"/>
                    <a:pt x="76581" y="54769"/>
                  </a:cubicBezTo>
                  <a:lnTo>
                    <a:pt x="76581" y="25146"/>
                  </a:lnTo>
                  <a:cubicBezTo>
                    <a:pt x="76581" y="13145"/>
                    <a:pt x="66770" y="3334"/>
                    <a:pt x="54769" y="3334"/>
                  </a:cubicBezTo>
                  <a:lnTo>
                    <a:pt x="25146" y="3334"/>
                  </a:ln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12" name="Google Shape;112;p43"/>
            <p:cNvSpPr/>
            <p:nvPr/>
          </p:nvSpPr>
          <p:spPr>
            <a:xfrm>
              <a:off x="8976779" y="5923016"/>
              <a:ext cx="72914" cy="72913"/>
            </a:xfrm>
            <a:custGeom>
              <a:rect b="b" l="l" r="r" t="t"/>
              <a:pathLst>
                <a:path extrusionOk="0" h="36575" w="36576">
                  <a:moveTo>
                    <a:pt x="36576" y="16573"/>
                  </a:moveTo>
                  <a:lnTo>
                    <a:pt x="19907" y="16573"/>
                  </a:lnTo>
                  <a:lnTo>
                    <a:pt x="19907" y="0"/>
                  </a:lnTo>
                  <a:lnTo>
                    <a:pt x="16574" y="0"/>
                  </a:lnTo>
                  <a:lnTo>
                    <a:pt x="16574" y="16573"/>
                  </a:lnTo>
                  <a:lnTo>
                    <a:pt x="0" y="16573"/>
                  </a:lnTo>
                  <a:lnTo>
                    <a:pt x="0" y="19907"/>
                  </a:lnTo>
                  <a:lnTo>
                    <a:pt x="16574" y="19907"/>
                  </a:lnTo>
                  <a:lnTo>
                    <a:pt x="16574" y="36576"/>
                  </a:lnTo>
                  <a:lnTo>
                    <a:pt x="19907" y="36576"/>
                  </a:lnTo>
                  <a:lnTo>
                    <a:pt x="19907" y="19907"/>
                  </a:lnTo>
                  <a:lnTo>
                    <a:pt x="36576" y="19907"/>
                  </a:lnTo>
                  <a:lnTo>
                    <a:pt x="36576" y="16573"/>
                  </a:lnTo>
                  <a:close/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13" name="Google Shape;113;p43"/>
            <p:cNvSpPr/>
            <p:nvPr/>
          </p:nvSpPr>
          <p:spPr>
            <a:xfrm>
              <a:off x="7944586" y="5892253"/>
              <a:ext cx="146207" cy="135763"/>
            </a:xfrm>
            <a:custGeom>
              <a:rect b="b" l="l" r="r" t="t"/>
              <a:pathLst>
                <a:path extrusionOk="0" h="68103" w="73342">
                  <a:moveTo>
                    <a:pt x="36671" y="0"/>
                  </a:moveTo>
                  <a:cubicBezTo>
                    <a:pt x="35433" y="0"/>
                    <a:pt x="34290" y="476"/>
                    <a:pt x="33338" y="1333"/>
                  </a:cubicBezTo>
                  <a:lnTo>
                    <a:pt x="2477" y="32290"/>
                  </a:lnTo>
                  <a:cubicBezTo>
                    <a:pt x="857" y="33909"/>
                    <a:pt x="0" y="36004"/>
                    <a:pt x="0" y="38195"/>
                  </a:cubicBezTo>
                  <a:lnTo>
                    <a:pt x="0" y="63055"/>
                  </a:lnTo>
                  <a:cubicBezTo>
                    <a:pt x="0" y="65818"/>
                    <a:pt x="2286" y="68104"/>
                    <a:pt x="5048" y="68104"/>
                  </a:cubicBezTo>
                  <a:lnTo>
                    <a:pt x="24956" y="68104"/>
                  </a:lnTo>
                  <a:cubicBezTo>
                    <a:pt x="27718" y="68104"/>
                    <a:pt x="30004" y="65818"/>
                    <a:pt x="30004" y="63055"/>
                  </a:cubicBezTo>
                  <a:lnTo>
                    <a:pt x="30004" y="48006"/>
                  </a:lnTo>
                  <a:cubicBezTo>
                    <a:pt x="30004" y="44291"/>
                    <a:pt x="32957" y="41338"/>
                    <a:pt x="36671" y="41338"/>
                  </a:cubicBezTo>
                  <a:cubicBezTo>
                    <a:pt x="40386" y="41338"/>
                    <a:pt x="43339" y="44291"/>
                    <a:pt x="43339" y="48006"/>
                  </a:cubicBezTo>
                  <a:lnTo>
                    <a:pt x="43339" y="63055"/>
                  </a:lnTo>
                  <a:cubicBezTo>
                    <a:pt x="43339" y="65818"/>
                    <a:pt x="45625" y="68104"/>
                    <a:pt x="48387" y="68104"/>
                  </a:cubicBezTo>
                  <a:lnTo>
                    <a:pt x="68294" y="68104"/>
                  </a:lnTo>
                  <a:cubicBezTo>
                    <a:pt x="71057" y="68104"/>
                    <a:pt x="73343" y="65818"/>
                    <a:pt x="73343" y="63055"/>
                  </a:cubicBezTo>
                  <a:lnTo>
                    <a:pt x="73343" y="38195"/>
                  </a:lnTo>
                  <a:cubicBezTo>
                    <a:pt x="73343" y="36004"/>
                    <a:pt x="72485" y="33814"/>
                    <a:pt x="70866" y="32290"/>
                  </a:cubicBezTo>
                  <a:lnTo>
                    <a:pt x="40005" y="1333"/>
                  </a:lnTo>
                  <a:cubicBezTo>
                    <a:pt x="39053" y="381"/>
                    <a:pt x="37909" y="0"/>
                    <a:pt x="36671" y="0"/>
                  </a:cubicBezTo>
                </a:path>
              </a:pathLst>
            </a:custGeom>
            <a:solidFill>
              <a:srgbClr val="454B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14" name="Google Shape;114;p43"/>
            <p:cNvSpPr/>
            <p:nvPr/>
          </p:nvSpPr>
          <p:spPr>
            <a:xfrm>
              <a:off x="9092986" y="5527873"/>
              <a:ext cx="837755" cy="291466"/>
            </a:xfrm>
            <a:custGeom>
              <a:rect b="b" l="l" r="r" t="t"/>
              <a:pathLst>
                <a:path extrusionOk="0" h="146208" w="420243">
                  <a:moveTo>
                    <a:pt x="393573" y="0"/>
                  </a:moveTo>
                  <a:lnTo>
                    <a:pt x="26575" y="0"/>
                  </a:lnTo>
                  <a:cubicBezTo>
                    <a:pt x="11906" y="0"/>
                    <a:pt x="0" y="11906"/>
                    <a:pt x="0" y="26670"/>
                  </a:cubicBezTo>
                  <a:lnTo>
                    <a:pt x="0" y="93250"/>
                  </a:lnTo>
                  <a:cubicBezTo>
                    <a:pt x="0" y="107918"/>
                    <a:pt x="11906" y="119824"/>
                    <a:pt x="24956" y="119824"/>
                  </a:cubicBezTo>
                  <a:lnTo>
                    <a:pt x="171736" y="119824"/>
                  </a:lnTo>
                  <a:cubicBezTo>
                    <a:pt x="188500" y="119824"/>
                    <a:pt x="199549" y="146209"/>
                    <a:pt x="209264" y="146209"/>
                  </a:cubicBezTo>
                  <a:cubicBezTo>
                    <a:pt x="219170" y="146209"/>
                    <a:pt x="231934" y="119824"/>
                    <a:pt x="246888" y="119824"/>
                  </a:cubicBezTo>
                  <a:lnTo>
                    <a:pt x="393573" y="119824"/>
                  </a:lnTo>
                  <a:cubicBezTo>
                    <a:pt x="408242" y="119824"/>
                    <a:pt x="420243" y="107918"/>
                    <a:pt x="420243" y="93250"/>
                  </a:cubicBezTo>
                  <a:lnTo>
                    <a:pt x="420243" y="26670"/>
                  </a:lnTo>
                  <a:cubicBezTo>
                    <a:pt x="420243" y="11906"/>
                    <a:pt x="408242" y="0"/>
                    <a:pt x="393573" y="0"/>
                  </a:cubicBezTo>
                  <a:close/>
                </a:path>
              </a:pathLst>
            </a:custGeom>
            <a:solidFill>
              <a:srgbClr val="FF5A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15" name="Google Shape;115;p43"/>
            <p:cNvSpPr/>
            <p:nvPr/>
          </p:nvSpPr>
          <p:spPr>
            <a:xfrm>
              <a:off x="9411677" y="5605153"/>
              <a:ext cx="97837" cy="84497"/>
            </a:xfrm>
            <a:custGeom>
              <a:rect b="b" l="l" r="r" t="t"/>
              <a:pathLst>
                <a:path extrusionOk="0" h="42386" w="49078">
                  <a:moveTo>
                    <a:pt x="36350" y="0"/>
                  </a:moveTo>
                  <a:cubicBezTo>
                    <a:pt x="38541" y="0"/>
                    <a:pt x="40732" y="667"/>
                    <a:pt x="42637" y="1905"/>
                  </a:cubicBezTo>
                  <a:cubicBezTo>
                    <a:pt x="48828" y="5810"/>
                    <a:pt x="50923" y="14573"/>
                    <a:pt x="47304" y="21336"/>
                  </a:cubicBezTo>
                  <a:cubicBezTo>
                    <a:pt x="44732" y="26194"/>
                    <a:pt x="34064" y="35338"/>
                    <a:pt x="24920" y="42196"/>
                  </a:cubicBezTo>
                  <a:cubicBezTo>
                    <a:pt x="24730" y="42291"/>
                    <a:pt x="24635" y="42386"/>
                    <a:pt x="24539" y="42386"/>
                  </a:cubicBezTo>
                  <a:cubicBezTo>
                    <a:pt x="24444" y="42386"/>
                    <a:pt x="24253" y="42386"/>
                    <a:pt x="24158" y="42196"/>
                  </a:cubicBezTo>
                  <a:cubicBezTo>
                    <a:pt x="15014" y="35338"/>
                    <a:pt x="4346" y="26194"/>
                    <a:pt x="1774" y="21336"/>
                  </a:cubicBezTo>
                  <a:cubicBezTo>
                    <a:pt x="-1845" y="14573"/>
                    <a:pt x="250" y="5810"/>
                    <a:pt x="6442" y="1905"/>
                  </a:cubicBezTo>
                  <a:cubicBezTo>
                    <a:pt x="8347" y="667"/>
                    <a:pt x="10537" y="0"/>
                    <a:pt x="12728" y="0"/>
                  </a:cubicBezTo>
                  <a:cubicBezTo>
                    <a:pt x="16538" y="0"/>
                    <a:pt x="19586" y="571"/>
                    <a:pt x="22634" y="3524"/>
                  </a:cubicBezTo>
                  <a:lnTo>
                    <a:pt x="24635" y="6191"/>
                  </a:lnTo>
                  <a:lnTo>
                    <a:pt x="26635" y="3524"/>
                  </a:lnTo>
                  <a:cubicBezTo>
                    <a:pt x="29683" y="381"/>
                    <a:pt x="32540" y="0"/>
                    <a:pt x="363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grpSp>
          <p:nvGrpSpPr>
            <p:cNvPr id="116" name="Google Shape;116;p43"/>
            <p:cNvGrpSpPr/>
            <p:nvPr/>
          </p:nvGrpSpPr>
          <p:grpSpPr>
            <a:xfrm>
              <a:off x="9664148" y="5602109"/>
              <a:ext cx="94749" cy="90246"/>
              <a:chOff x="6422611" y="4456910"/>
              <a:chExt cx="47529" cy="45271"/>
            </a:xfrm>
          </p:grpSpPr>
          <p:sp>
            <p:nvSpPr>
              <p:cNvPr id="117" name="Google Shape;117;p43"/>
              <p:cNvSpPr/>
              <p:nvPr/>
            </p:nvSpPr>
            <p:spPr>
              <a:xfrm>
                <a:off x="6433374" y="4456910"/>
                <a:ext cx="25908" cy="25908"/>
              </a:xfrm>
              <a:custGeom>
                <a:rect b="b" l="l" r="r" t="t"/>
                <a:pathLst>
                  <a:path extrusionOk="0" h="25908" w="25908">
                    <a:moveTo>
                      <a:pt x="12954" y="0"/>
                    </a:moveTo>
                    <a:cubicBezTo>
                      <a:pt x="5810" y="0"/>
                      <a:pt x="0" y="5810"/>
                      <a:pt x="0" y="12954"/>
                    </a:cubicBezTo>
                    <a:cubicBezTo>
                      <a:pt x="0" y="20098"/>
                      <a:pt x="5810" y="25908"/>
                      <a:pt x="12954" y="25908"/>
                    </a:cubicBezTo>
                    <a:cubicBezTo>
                      <a:pt x="20098" y="25908"/>
                      <a:pt x="25908" y="20098"/>
                      <a:pt x="25908" y="12954"/>
                    </a:cubicBezTo>
                    <a:cubicBezTo>
                      <a:pt x="25908" y="5810"/>
                      <a:pt x="20098" y="0"/>
                      <a:pt x="12954" y="0"/>
                    </a:cubicBezTo>
                    <a:lnTo>
                      <a:pt x="129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  <p:sp>
            <p:nvSpPr>
              <p:cNvPr id="118" name="Google Shape;118;p43"/>
              <p:cNvSpPr/>
              <p:nvPr/>
            </p:nvSpPr>
            <p:spPr>
              <a:xfrm>
                <a:off x="6422611" y="4487036"/>
                <a:ext cx="47529" cy="15145"/>
              </a:xfrm>
              <a:custGeom>
                <a:rect b="b" l="l" r="r" t="t"/>
                <a:pathLst>
                  <a:path extrusionOk="0" h="15145" w="47529">
                    <a:moveTo>
                      <a:pt x="1048" y="15145"/>
                    </a:moveTo>
                    <a:cubicBezTo>
                      <a:pt x="476" y="15145"/>
                      <a:pt x="0" y="14669"/>
                      <a:pt x="0" y="14097"/>
                    </a:cubicBezTo>
                    <a:lnTo>
                      <a:pt x="0" y="11049"/>
                    </a:lnTo>
                    <a:cubicBezTo>
                      <a:pt x="0" y="4953"/>
                      <a:pt x="3334" y="0"/>
                      <a:pt x="9430" y="0"/>
                    </a:cubicBezTo>
                    <a:lnTo>
                      <a:pt x="38100" y="0"/>
                    </a:lnTo>
                    <a:cubicBezTo>
                      <a:pt x="44196" y="0"/>
                      <a:pt x="47530" y="4953"/>
                      <a:pt x="47530" y="11049"/>
                    </a:cubicBezTo>
                    <a:lnTo>
                      <a:pt x="47530" y="14097"/>
                    </a:lnTo>
                    <a:cubicBezTo>
                      <a:pt x="47530" y="14669"/>
                      <a:pt x="47054" y="15145"/>
                      <a:pt x="46482" y="15145"/>
                    </a:cubicBezTo>
                    <a:lnTo>
                      <a:pt x="1048" y="15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Sora Light"/>
                  <a:ea typeface="Sora Light"/>
                  <a:cs typeface="Sora Light"/>
                  <a:sym typeface="Sora Light"/>
                </a:endParaRPr>
              </a:p>
            </p:txBody>
          </p:sp>
        </p:grpSp>
        <p:sp>
          <p:nvSpPr>
            <p:cNvPr id="119" name="Google Shape;119;p43"/>
            <p:cNvSpPr/>
            <p:nvPr/>
          </p:nvSpPr>
          <p:spPr>
            <a:xfrm>
              <a:off x="9166849" y="5597940"/>
              <a:ext cx="94560" cy="94560"/>
            </a:xfrm>
            <a:custGeom>
              <a:rect b="b" l="l" r="r" t="t"/>
              <a:pathLst>
                <a:path extrusionOk="0" h="47434" w="47434">
                  <a:moveTo>
                    <a:pt x="44291" y="35528"/>
                  </a:moveTo>
                  <a:cubicBezTo>
                    <a:pt x="46292" y="32004"/>
                    <a:pt x="47435" y="28004"/>
                    <a:pt x="47435" y="23717"/>
                  </a:cubicBezTo>
                  <a:cubicBezTo>
                    <a:pt x="47435" y="10573"/>
                    <a:pt x="36862" y="0"/>
                    <a:pt x="23717" y="0"/>
                  </a:cubicBezTo>
                  <a:cubicBezTo>
                    <a:pt x="10573" y="0"/>
                    <a:pt x="0" y="10573"/>
                    <a:pt x="0" y="23717"/>
                  </a:cubicBezTo>
                  <a:cubicBezTo>
                    <a:pt x="0" y="36766"/>
                    <a:pt x="10668" y="47435"/>
                    <a:pt x="23717" y="47435"/>
                  </a:cubicBezTo>
                  <a:cubicBezTo>
                    <a:pt x="28099" y="47435"/>
                    <a:pt x="32195" y="46196"/>
                    <a:pt x="35719" y="44196"/>
                  </a:cubicBezTo>
                  <a:lnTo>
                    <a:pt x="46101" y="46577"/>
                  </a:lnTo>
                  <a:lnTo>
                    <a:pt x="44291" y="35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endParaRPr>
            </a:p>
          </p:txBody>
        </p:sp>
        <p:sp>
          <p:nvSpPr>
            <p:cNvPr id="120" name="Google Shape;120;p43"/>
            <p:cNvSpPr txBox="1"/>
            <p:nvPr/>
          </p:nvSpPr>
          <p:spPr>
            <a:xfrm>
              <a:off x="9208919" y="5562079"/>
              <a:ext cx="214321" cy="160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b="0" i="0" lang="pt-BR" sz="45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3"/>
            <p:cNvSpPr txBox="1"/>
            <p:nvPr/>
          </p:nvSpPr>
          <p:spPr>
            <a:xfrm>
              <a:off x="9458167" y="5562079"/>
              <a:ext cx="214320" cy="160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b="0" i="0" lang="pt-BR" sz="45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3"/>
            <p:cNvSpPr txBox="1"/>
            <p:nvPr/>
          </p:nvSpPr>
          <p:spPr>
            <a:xfrm>
              <a:off x="9705826" y="5562079"/>
              <a:ext cx="215908" cy="160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b="0" i="0" lang="pt-BR" sz="450" u="none" cap="none" strike="noStrike">
                  <a:solidFill>
                    <a:srgbClr val="FFFFFF"/>
                  </a:solidFill>
                  <a:latin typeface="Inter"/>
                  <a:ea typeface="Inter"/>
                  <a:cs typeface="Inter"/>
                  <a:sym typeface="Inter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43"/>
          <p:cNvSpPr/>
          <p:nvPr>
            <p:ph idx="2" type="pic"/>
          </p:nvPr>
        </p:nvSpPr>
        <p:spPr>
          <a:xfrm>
            <a:off x="7943041" y="1463659"/>
            <a:ext cx="462171" cy="462172"/>
          </a:xfrm>
          <a:prstGeom prst="rect">
            <a:avLst/>
          </a:prstGeom>
          <a:solidFill>
            <a:srgbClr val="BFBFBF">
              <a:alpha val="8627"/>
            </a:srgbClr>
          </a:solidFill>
          <a:ln>
            <a:noFill/>
          </a:ln>
        </p:spPr>
      </p:sp>
      <p:sp>
        <p:nvSpPr>
          <p:cNvPr id="124" name="Google Shape;124;p43"/>
          <p:cNvSpPr/>
          <p:nvPr>
            <p:ph idx="3" type="pic"/>
          </p:nvPr>
        </p:nvSpPr>
        <p:spPr>
          <a:xfrm>
            <a:off x="9782414" y="1463659"/>
            <a:ext cx="462171" cy="462172"/>
          </a:xfrm>
          <a:prstGeom prst="rect">
            <a:avLst/>
          </a:prstGeom>
          <a:solidFill>
            <a:srgbClr val="BFBFBF">
              <a:alpha val="8627"/>
            </a:srgbClr>
          </a:solidFill>
          <a:ln>
            <a:noFill/>
          </a:ln>
        </p:spPr>
      </p:sp>
      <p:sp>
        <p:nvSpPr>
          <p:cNvPr id="125" name="Google Shape;125;p43"/>
          <p:cNvSpPr/>
          <p:nvPr>
            <p:ph idx="4" type="pic"/>
          </p:nvPr>
        </p:nvSpPr>
        <p:spPr>
          <a:xfrm>
            <a:off x="9169289" y="1463659"/>
            <a:ext cx="462171" cy="462172"/>
          </a:xfrm>
          <a:prstGeom prst="rect">
            <a:avLst/>
          </a:prstGeom>
          <a:solidFill>
            <a:srgbClr val="BFBFBF">
              <a:alpha val="8627"/>
            </a:srgbClr>
          </a:solidFill>
          <a:ln>
            <a:noFill/>
          </a:ln>
        </p:spPr>
      </p:sp>
      <p:sp>
        <p:nvSpPr>
          <p:cNvPr id="126" name="Google Shape;126;p43"/>
          <p:cNvSpPr/>
          <p:nvPr>
            <p:ph idx="5" type="pic"/>
          </p:nvPr>
        </p:nvSpPr>
        <p:spPr>
          <a:xfrm>
            <a:off x="8556165" y="1463659"/>
            <a:ext cx="462171" cy="462172"/>
          </a:xfrm>
          <a:prstGeom prst="rect">
            <a:avLst/>
          </a:prstGeom>
          <a:solidFill>
            <a:srgbClr val="BFBFBF">
              <a:alpha val="8627"/>
            </a:srgbClr>
          </a:solidFill>
          <a:ln>
            <a:noFill/>
          </a:ln>
        </p:spPr>
      </p:sp>
      <p:sp>
        <p:nvSpPr>
          <p:cNvPr id="127" name="Google Shape;127;p43"/>
          <p:cNvSpPr/>
          <p:nvPr>
            <p:ph idx="6" type="pic"/>
          </p:nvPr>
        </p:nvSpPr>
        <p:spPr>
          <a:xfrm>
            <a:off x="7839364" y="2626495"/>
            <a:ext cx="2560544" cy="2557127"/>
          </a:xfrm>
          <a:prstGeom prst="rect">
            <a:avLst/>
          </a:prstGeom>
          <a:solidFill>
            <a:srgbClr val="F2F2F2">
              <a:alpha val="8627"/>
            </a:srgbClr>
          </a:solidFill>
          <a:ln>
            <a:noFill/>
          </a:ln>
        </p:spPr>
      </p:sp>
      <p:sp>
        <p:nvSpPr>
          <p:cNvPr id="128" name="Google Shape;128;p43"/>
          <p:cNvSpPr/>
          <p:nvPr>
            <p:ph idx="7" type="pic"/>
          </p:nvPr>
        </p:nvSpPr>
        <p:spPr>
          <a:xfrm>
            <a:off x="7938862" y="2333126"/>
            <a:ext cx="212664" cy="212664"/>
          </a:xfrm>
          <a:prstGeom prst="rect">
            <a:avLst/>
          </a:prstGeom>
          <a:solidFill>
            <a:srgbClr val="BFBFBF">
              <a:alpha val="0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4"/>
          <p:cNvSpPr/>
          <p:nvPr>
            <p:ph idx="2" type="pic"/>
          </p:nvPr>
        </p:nvSpPr>
        <p:spPr>
          <a:xfrm>
            <a:off x="5725886" y="1085850"/>
            <a:ext cx="4552950" cy="57721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5"/>
          <p:cNvSpPr/>
          <p:nvPr>
            <p:ph idx="2" type="pic"/>
          </p:nvPr>
        </p:nvSpPr>
        <p:spPr>
          <a:xfrm>
            <a:off x="1894598" y="3985554"/>
            <a:ext cx="1177146" cy="117714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45"/>
          <p:cNvSpPr/>
          <p:nvPr>
            <p:ph idx="3" type="pic"/>
          </p:nvPr>
        </p:nvSpPr>
        <p:spPr>
          <a:xfrm>
            <a:off x="7450593" y="1682433"/>
            <a:ext cx="1177146" cy="11771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6"/>
          <p:cNvSpPr/>
          <p:nvPr>
            <p:ph idx="2" type="pic"/>
          </p:nvPr>
        </p:nvSpPr>
        <p:spPr>
          <a:xfrm>
            <a:off x="1723471" y="2243377"/>
            <a:ext cx="1408667" cy="1545986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46"/>
          <p:cNvSpPr/>
          <p:nvPr>
            <p:ph idx="3" type="pic"/>
          </p:nvPr>
        </p:nvSpPr>
        <p:spPr>
          <a:xfrm>
            <a:off x="6073774" y="2243377"/>
            <a:ext cx="1408667" cy="1545986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46"/>
          <p:cNvSpPr/>
          <p:nvPr>
            <p:ph idx="4" type="pic"/>
          </p:nvPr>
        </p:nvSpPr>
        <p:spPr>
          <a:xfrm>
            <a:off x="2023005" y="4213333"/>
            <a:ext cx="1408667" cy="1545986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46"/>
          <p:cNvSpPr/>
          <p:nvPr>
            <p:ph idx="5" type="pic"/>
          </p:nvPr>
        </p:nvSpPr>
        <p:spPr>
          <a:xfrm>
            <a:off x="6373308" y="4213333"/>
            <a:ext cx="1408667" cy="15459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Blank">
  <p:cSld name="26_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7"/>
          <p:cNvSpPr/>
          <p:nvPr>
            <p:ph idx="2" type="pic"/>
          </p:nvPr>
        </p:nvSpPr>
        <p:spPr>
          <a:xfrm>
            <a:off x="0" y="3429000"/>
            <a:ext cx="12192000" cy="2286000"/>
          </a:xfrm>
          <a:prstGeom prst="rect">
            <a:avLst/>
          </a:prstGeom>
          <a:solidFill>
            <a:srgbClr val="D8D8D8">
              <a:alpha val="13725"/>
            </a:srgbClr>
          </a:solidFill>
          <a:ln>
            <a:noFill/>
          </a:ln>
        </p:spPr>
      </p:sp>
      <p:sp>
        <p:nvSpPr>
          <p:cNvPr id="141" name="Google Shape;141;p47"/>
          <p:cNvSpPr/>
          <p:nvPr>
            <p:ph idx="3" type="pic"/>
          </p:nvPr>
        </p:nvSpPr>
        <p:spPr>
          <a:xfrm>
            <a:off x="0" y="1143000"/>
            <a:ext cx="2032000" cy="2286000"/>
          </a:xfrm>
          <a:prstGeom prst="rect">
            <a:avLst/>
          </a:prstGeom>
          <a:solidFill>
            <a:srgbClr val="D8D8D8">
              <a:alpha val="13725"/>
            </a:srgbClr>
          </a:solidFill>
          <a:ln>
            <a:noFill/>
          </a:ln>
        </p:spPr>
      </p:sp>
      <p:sp>
        <p:nvSpPr>
          <p:cNvPr id="142" name="Google Shape;142;p47"/>
          <p:cNvSpPr/>
          <p:nvPr>
            <p:ph idx="4" type="pic"/>
          </p:nvPr>
        </p:nvSpPr>
        <p:spPr>
          <a:xfrm>
            <a:off x="2032000" y="1143000"/>
            <a:ext cx="2032000" cy="2286000"/>
          </a:xfrm>
          <a:prstGeom prst="rect">
            <a:avLst/>
          </a:prstGeom>
          <a:solidFill>
            <a:srgbClr val="D8D8D8">
              <a:alpha val="13725"/>
            </a:srgbClr>
          </a:solidFill>
          <a:ln>
            <a:noFill/>
          </a:ln>
        </p:spPr>
      </p:sp>
      <p:sp>
        <p:nvSpPr>
          <p:cNvPr id="143" name="Google Shape;143;p47"/>
          <p:cNvSpPr/>
          <p:nvPr>
            <p:ph idx="5" type="pic"/>
          </p:nvPr>
        </p:nvSpPr>
        <p:spPr>
          <a:xfrm>
            <a:off x="4064000" y="1143000"/>
            <a:ext cx="2032000" cy="2286000"/>
          </a:xfrm>
          <a:prstGeom prst="rect">
            <a:avLst/>
          </a:prstGeom>
          <a:solidFill>
            <a:srgbClr val="D8D8D8">
              <a:alpha val="13725"/>
            </a:srgbClr>
          </a:solidFill>
          <a:ln>
            <a:noFill/>
          </a:ln>
        </p:spPr>
      </p:sp>
      <p:sp>
        <p:nvSpPr>
          <p:cNvPr id="144" name="Google Shape;144;p47"/>
          <p:cNvSpPr/>
          <p:nvPr>
            <p:ph idx="6" type="pic"/>
          </p:nvPr>
        </p:nvSpPr>
        <p:spPr>
          <a:xfrm>
            <a:off x="6096000" y="1143000"/>
            <a:ext cx="2032000" cy="2286000"/>
          </a:xfrm>
          <a:prstGeom prst="rect">
            <a:avLst/>
          </a:prstGeom>
          <a:solidFill>
            <a:srgbClr val="D8D8D8">
              <a:alpha val="13725"/>
            </a:srgbClr>
          </a:solidFill>
          <a:ln>
            <a:noFill/>
          </a:ln>
        </p:spPr>
      </p:sp>
      <p:sp>
        <p:nvSpPr>
          <p:cNvPr id="145" name="Google Shape;145;p47"/>
          <p:cNvSpPr/>
          <p:nvPr>
            <p:ph idx="7" type="pic"/>
          </p:nvPr>
        </p:nvSpPr>
        <p:spPr>
          <a:xfrm>
            <a:off x="8128000" y="1143000"/>
            <a:ext cx="2032000" cy="2286000"/>
          </a:xfrm>
          <a:prstGeom prst="rect">
            <a:avLst/>
          </a:prstGeom>
          <a:solidFill>
            <a:srgbClr val="D8D8D8">
              <a:alpha val="13725"/>
            </a:srgbClr>
          </a:solidFill>
          <a:ln>
            <a:noFill/>
          </a:ln>
        </p:spPr>
      </p:sp>
      <p:sp>
        <p:nvSpPr>
          <p:cNvPr id="146" name="Google Shape;146;p47"/>
          <p:cNvSpPr/>
          <p:nvPr>
            <p:ph idx="8" type="pic"/>
          </p:nvPr>
        </p:nvSpPr>
        <p:spPr>
          <a:xfrm>
            <a:off x="10160000" y="1143000"/>
            <a:ext cx="2032000" cy="2286000"/>
          </a:xfrm>
          <a:prstGeom prst="rect">
            <a:avLst/>
          </a:prstGeom>
          <a:solidFill>
            <a:srgbClr val="D8D8D8">
              <a:alpha val="13725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8"/>
          <p:cNvSpPr/>
          <p:nvPr>
            <p:ph idx="2" type="pic"/>
          </p:nvPr>
        </p:nvSpPr>
        <p:spPr>
          <a:xfrm>
            <a:off x="0" y="3743325"/>
            <a:ext cx="3619499" cy="3114675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8"/>
          <p:cNvSpPr/>
          <p:nvPr>
            <p:ph idx="3" type="pic"/>
          </p:nvPr>
        </p:nvSpPr>
        <p:spPr>
          <a:xfrm>
            <a:off x="3619499" y="3743325"/>
            <a:ext cx="2541589" cy="311467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8"/>
          <p:cNvSpPr/>
          <p:nvPr>
            <p:ph idx="4" type="pic"/>
          </p:nvPr>
        </p:nvSpPr>
        <p:spPr>
          <a:xfrm>
            <a:off x="6161088" y="1"/>
            <a:ext cx="2678112" cy="4600574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48"/>
          <p:cNvSpPr/>
          <p:nvPr>
            <p:ph idx="5" type="pic"/>
          </p:nvPr>
        </p:nvSpPr>
        <p:spPr>
          <a:xfrm>
            <a:off x="8839200" y="1485900"/>
            <a:ext cx="3352800" cy="31146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9"/>
          <p:cNvSpPr/>
          <p:nvPr>
            <p:ph idx="2" type="pic"/>
          </p:nvPr>
        </p:nvSpPr>
        <p:spPr>
          <a:xfrm>
            <a:off x="8927089" y="2328968"/>
            <a:ext cx="1964899" cy="19649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49"/>
          <p:cNvSpPr/>
          <p:nvPr>
            <p:ph idx="3" type="pic"/>
          </p:nvPr>
        </p:nvSpPr>
        <p:spPr>
          <a:xfrm>
            <a:off x="3820898" y="2328968"/>
            <a:ext cx="3089507" cy="19649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49"/>
          <p:cNvSpPr/>
          <p:nvPr>
            <p:ph idx="4" type="pic"/>
          </p:nvPr>
        </p:nvSpPr>
        <p:spPr>
          <a:xfrm>
            <a:off x="1450975" y="2328968"/>
            <a:ext cx="2175108" cy="19649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49"/>
          <p:cNvSpPr/>
          <p:nvPr>
            <p:ph idx="5" type="pic"/>
          </p:nvPr>
        </p:nvSpPr>
        <p:spPr>
          <a:xfrm>
            <a:off x="6956189" y="1485134"/>
            <a:ext cx="1960883" cy="429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"/>
          <p:cNvSpPr/>
          <p:nvPr>
            <p:ph idx="2" type="pic"/>
          </p:nvPr>
        </p:nvSpPr>
        <p:spPr>
          <a:xfrm>
            <a:off x="5612960" y="1143001"/>
            <a:ext cx="3086100" cy="4571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1"/>
          <p:cNvSpPr/>
          <p:nvPr>
            <p:ph idx="2" type="pic"/>
          </p:nvPr>
        </p:nvSpPr>
        <p:spPr>
          <a:xfrm>
            <a:off x="1450975" y="1303925"/>
            <a:ext cx="3817711" cy="4325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>
  <p:cSld name="3_Title and Conte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3"/>
          <p:cNvSpPr/>
          <p:nvPr>
            <p:ph idx="2" type="pic"/>
          </p:nvPr>
        </p:nvSpPr>
        <p:spPr>
          <a:xfrm>
            <a:off x="5849257" y="1"/>
            <a:ext cx="6342743" cy="54244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4"/>
          <p:cNvSpPr/>
          <p:nvPr>
            <p:ph idx="2" type="pic"/>
          </p:nvPr>
        </p:nvSpPr>
        <p:spPr>
          <a:xfrm>
            <a:off x="1" y="1"/>
            <a:ext cx="12192000" cy="329564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and Content">
  <p:cSld name="9_Title and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5"/>
          <p:cNvSpPr/>
          <p:nvPr>
            <p:ph idx="2" type="pic"/>
          </p:nvPr>
        </p:nvSpPr>
        <p:spPr>
          <a:xfrm>
            <a:off x="6915150" y="3676650"/>
            <a:ext cx="5276850" cy="31813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1"/>
          <p:cNvSpPr/>
          <p:nvPr>
            <p:ph idx="2" type="pic"/>
          </p:nvPr>
        </p:nvSpPr>
        <p:spPr>
          <a:xfrm>
            <a:off x="1066802" y="836614"/>
            <a:ext cx="10058399" cy="5184774"/>
          </a:xfrm>
          <a:prstGeom prst="rect">
            <a:avLst/>
          </a:prstGeom>
          <a:solidFill>
            <a:srgbClr val="D8D8D8">
              <a:alpha val="28627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6"/>
          <p:cNvSpPr/>
          <p:nvPr>
            <p:ph idx="2" type="pic"/>
          </p:nvPr>
        </p:nvSpPr>
        <p:spPr>
          <a:xfrm>
            <a:off x="0" y="1"/>
            <a:ext cx="6342743" cy="68579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7"/>
          <p:cNvSpPr/>
          <p:nvPr>
            <p:ph idx="2" type="pic"/>
          </p:nvPr>
        </p:nvSpPr>
        <p:spPr>
          <a:xfrm>
            <a:off x="0" y="0"/>
            <a:ext cx="3371818" cy="3731342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57"/>
          <p:cNvSpPr/>
          <p:nvPr>
            <p:ph idx="3" type="pic"/>
          </p:nvPr>
        </p:nvSpPr>
        <p:spPr>
          <a:xfrm>
            <a:off x="8820182" y="3126658"/>
            <a:ext cx="3371818" cy="37313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8"/>
          <p:cNvSpPr/>
          <p:nvPr>
            <p:ph idx="2" type="pic"/>
          </p:nvPr>
        </p:nvSpPr>
        <p:spPr>
          <a:xfrm>
            <a:off x="1759976" y="1104900"/>
            <a:ext cx="2974257" cy="3939048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58"/>
          <p:cNvSpPr/>
          <p:nvPr>
            <p:ph idx="3" type="pic"/>
          </p:nvPr>
        </p:nvSpPr>
        <p:spPr>
          <a:xfrm>
            <a:off x="5609772" y="3407128"/>
            <a:ext cx="4793226" cy="267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9"/>
          <p:cNvSpPr/>
          <p:nvPr>
            <p:ph idx="2" type="pic"/>
          </p:nvPr>
        </p:nvSpPr>
        <p:spPr>
          <a:xfrm>
            <a:off x="5115003" y="-14514"/>
            <a:ext cx="7076998" cy="47960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0"/>
          <p:cNvSpPr/>
          <p:nvPr>
            <p:ph idx="2" type="pic"/>
          </p:nvPr>
        </p:nvSpPr>
        <p:spPr>
          <a:xfrm>
            <a:off x="1470704" y="4440410"/>
            <a:ext cx="1257636" cy="12576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1"/>
          <p:cNvSpPr/>
          <p:nvPr>
            <p:ph idx="2" type="pic"/>
          </p:nvPr>
        </p:nvSpPr>
        <p:spPr>
          <a:xfrm>
            <a:off x="0" y="0"/>
            <a:ext cx="12192000" cy="5997736"/>
          </a:xfrm>
          <a:prstGeom prst="rect">
            <a:avLst/>
          </a:prstGeom>
          <a:solidFill>
            <a:srgbClr val="BFBFBF">
              <a:alpha val="8627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 showMasterSp="0">
  <p:cSld name="5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4463" y="-149225"/>
            <a:ext cx="12493626" cy="71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9"/>
          <p:cNvSpPr txBox="1"/>
          <p:nvPr/>
        </p:nvSpPr>
        <p:spPr>
          <a:xfrm>
            <a:off x="11064875" y="6280150"/>
            <a:ext cx="769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1" name="Google Shape;2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400" y="582613"/>
            <a:ext cx="1144588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6288" y="660400"/>
            <a:ext cx="3848100" cy="6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5" name="Google Shape;25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26" name="Google Shape;26;p33"/>
          <p:cNvSpPr txBox="1"/>
          <p:nvPr>
            <p:ph idx="10" type="dt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27" name="Google Shape;27;p33"/>
          <p:cNvSpPr txBox="1"/>
          <p:nvPr>
            <p:ph idx="11" type="ft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28" name="Google Shape;28;p33"/>
          <p:cNvSpPr txBox="1"/>
          <p:nvPr>
            <p:ph idx="12" type="sldNum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b="0" i="0" sz="4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32" name="Google Shape;3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33" name="Google Shape;3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a Light"/>
              <a:buNone/>
              <a:defRPr b="0" i="0" sz="1800" u="none" cap="none" strike="noStrike">
                <a:solidFill>
                  <a:schemeClr val="dk1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and Content">
  <p:cSld name="19_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>
            <p:ph idx="2" type="pic"/>
          </p:nvPr>
        </p:nvSpPr>
        <p:spPr>
          <a:xfrm>
            <a:off x="7289800" y="-12700"/>
            <a:ext cx="4902200" cy="687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>
            <p:ph idx="2" type="pic"/>
          </p:nvPr>
        </p:nvSpPr>
        <p:spPr>
          <a:xfrm>
            <a:off x="6646954" y="1684416"/>
            <a:ext cx="1038438" cy="1038438"/>
          </a:xfrm>
          <a:prstGeom prst="rect">
            <a:avLst/>
          </a:prstGeom>
          <a:solidFill>
            <a:srgbClr val="D8D8D8">
              <a:alpha val="28627"/>
            </a:srgbClr>
          </a:solidFill>
          <a:ln>
            <a:noFill/>
          </a:ln>
        </p:spPr>
      </p:sp>
      <p:sp>
        <p:nvSpPr>
          <p:cNvPr id="39" name="Google Shape;39;p30"/>
          <p:cNvSpPr/>
          <p:nvPr>
            <p:ph idx="3" type="pic"/>
          </p:nvPr>
        </p:nvSpPr>
        <p:spPr>
          <a:xfrm>
            <a:off x="1479966" y="4135147"/>
            <a:ext cx="1038438" cy="1038438"/>
          </a:xfrm>
          <a:prstGeom prst="rect">
            <a:avLst/>
          </a:prstGeom>
          <a:solidFill>
            <a:srgbClr val="D8D8D8">
              <a:alpha val="28627"/>
            </a:srgbClr>
          </a:solidFill>
          <a:ln>
            <a:noFill/>
          </a:ln>
        </p:spPr>
      </p:sp>
      <p:sp>
        <p:nvSpPr>
          <p:cNvPr id="40" name="Google Shape;40;p30"/>
          <p:cNvSpPr/>
          <p:nvPr>
            <p:ph idx="4" type="pic"/>
          </p:nvPr>
        </p:nvSpPr>
        <p:spPr>
          <a:xfrm>
            <a:off x="6646954" y="4135147"/>
            <a:ext cx="1038438" cy="1038438"/>
          </a:xfrm>
          <a:prstGeom prst="rect">
            <a:avLst/>
          </a:prstGeom>
          <a:solidFill>
            <a:srgbClr val="D8D8D8">
              <a:alpha val="28627"/>
            </a:srgbClr>
          </a:solidFill>
          <a:ln>
            <a:noFill/>
          </a:ln>
        </p:spPr>
      </p:sp>
      <p:sp>
        <p:nvSpPr>
          <p:cNvPr id="41" name="Google Shape;41;p30"/>
          <p:cNvSpPr/>
          <p:nvPr>
            <p:ph idx="5" type="pic"/>
          </p:nvPr>
        </p:nvSpPr>
        <p:spPr>
          <a:xfrm>
            <a:off x="1479966" y="1684416"/>
            <a:ext cx="1038438" cy="1038438"/>
          </a:xfrm>
          <a:prstGeom prst="rect">
            <a:avLst/>
          </a:prstGeom>
          <a:solidFill>
            <a:srgbClr val="D8D8D8">
              <a:alpha val="28627"/>
            </a:srgbClr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5"/>
          <p:cNvSpPr/>
          <p:nvPr>
            <p:ph idx="2" type="pic"/>
          </p:nvPr>
        </p:nvSpPr>
        <p:spPr>
          <a:xfrm>
            <a:off x="-1" y="0"/>
            <a:ext cx="5543551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5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29" Type="http://schemas.openxmlformats.org/officeDocument/2006/relationships/slideLayout" Target="../slideLayouts/slideLayout27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31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9.xml"/><Relationship Id="rId3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8.xml"/><Relationship Id="rId3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11.xml"/><Relationship Id="rId35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10.xml"/><Relationship Id="rId3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13.xml"/><Relationship Id="rId37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12.xml"/><Relationship Id="rId3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/>
        </p:nvSpPr>
        <p:spPr>
          <a:xfrm>
            <a:off x="11064875" y="6280150"/>
            <a:ext cx="769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162B39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rgbClr val="162B3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" name="Google Shape;11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60400" y="582613"/>
            <a:ext cx="11430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hyperlink" Target="mailto:secretaria@nees.ufal.br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hyperlink" Target="https://admin.nees.ufal.b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admin.nees.ufal.br/centrais-administrativa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hyperlink" Target="mailto:compras@nees.ufal.br" TargetMode="External"/><Relationship Id="rId6" Type="http://schemas.openxmlformats.org/officeDocument/2006/relationships/hyperlink" Target="mailto:cdp@nees.ufal.br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Relationship Id="rId7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Relationship Id="rId5" Type="http://schemas.openxmlformats.org/officeDocument/2006/relationships/image" Target="../media/image38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Relationship Id="rId8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50.png"/><Relationship Id="rId7" Type="http://schemas.openxmlformats.org/officeDocument/2006/relationships/image" Target="../media/image46.png"/><Relationship Id="rId8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Relationship Id="rId5" Type="http://schemas.openxmlformats.org/officeDocument/2006/relationships/image" Target="../media/image41.png"/><Relationship Id="rId6" Type="http://schemas.openxmlformats.org/officeDocument/2006/relationships/image" Target="../media/image35.png"/><Relationship Id="rId7" Type="http://schemas.openxmlformats.org/officeDocument/2006/relationships/image" Target="../media/image38.png"/><Relationship Id="rId8" Type="http://schemas.openxmlformats.org/officeDocument/2006/relationships/image" Target="../media/image5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50.png"/><Relationship Id="rId7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Relationship Id="rId4" Type="http://schemas.openxmlformats.org/officeDocument/2006/relationships/image" Target="../media/image46.png"/><Relationship Id="rId5" Type="http://schemas.openxmlformats.org/officeDocument/2006/relationships/image" Target="../media/image35.png"/><Relationship Id="rId6" Type="http://schemas.openxmlformats.org/officeDocument/2006/relationships/image" Target="../media/image38.png"/><Relationship Id="rId7" Type="http://schemas.openxmlformats.org/officeDocument/2006/relationships/image" Target="../media/image5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5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30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Relationship Id="rId7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75" y="-139700"/>
            <a:ext cx="12477750" cy="713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"/>
          <p:cNvSpPr txBox="1"/>
          <p:nvPr/>
        </p:nvSpPr>
        <p:spPr>
          <a:xfrm>
            <a:off x="1037301" y="3031450"/>
            <a:ext cx="55473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pt-BR" sz="7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Integração</a:t>
            </a:r>
            <a:endParaRPr b="1" i="0" sz="78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8" name="Google Shape;1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250" y="597123"/>
            <a:ext cx="1846300" cy="59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7488" y="3319125"/>
            <a:ext cx="2535237" cy="68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05dd090591_0_127" title="Organograma - Nees 4_page-00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874" y="-53150"/>
            <a:ext cx="9843176" cy="69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"/>
          <p:cNvSpPr txBox="1"/>
          <p:nvPr/>
        </p:nvSpPr>
        <p:spPr>
          <a:xfrm>
            <a:off x="1472832" y="2602350"/>
            <a:ext cx="9377700" cy="22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4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Principais serviços prestado pela</a:t>
            </a:r>
            <a:r>
              <a:rPr b="1" i="0" lang="pt-BR" sz="4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Governança do NEES </a:t>
            </a:r>
            <a:r>
              <a:rPr b="0" i="0" lang="pt-BR" sz="4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aos projetos executados</a:t>
            </a:r>
            <a:endParaRPr b="0" i="0" sz="4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16"/>
          <p:cNvSpPr txBox="1"/>
          <p:nvPr/>
        </p:nvSpPr>
        <p:spPr>
          <a:xfrm>
            <a:off x="11064875" y="6280150"/>
            <a:ext cx="769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/>
          <p:nvPr/>
        </p:nvSpPr>
        <p:spPr>
          <a:xfrm>
            <a:off x="656350" y="1312875"/>
            <a:ext cx="2741100" cy="1501500"/>
          </a:xfrm>
          <a:prstGeom prst="rect">
            <a:avLst/>
          </a:prstGeom>
          <a:solidFill>
            <a:srgbClr val="F69C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3397432" y="1312875"/>
            <a:ext cx="2741100" cy="1501500"/>
          </a:xfrm>
          <a:prstGeom prst="rect">
            <a:avLst/>
          </a:prstGeom>
          <a:solidFill>
            <a:srgbClr val="F48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3" name="Google Shape;323;p17"/>
          <p:cNvSpPr/>
          <p:nvPr/>
        </p:nvSpPr>
        <p:spPr>
          <a:xfrm>
            <a:off x="6138514" y="1312875"/>
            <a:ext cx="2741100" cy="1501500"/>
          </a:xfrm>
          <a:prstGeom prst="rect">
            <a:avLst/>
          </a:prstGeom>
          <a:solidFill>
            <a:srgbClr val="F268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932500" y="158602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Análise e Suporte na implantação de infraestrutura de Tecnologias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8879550" y="1312883"/>
            <a:ext cx="2741100" cy="15015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656350" y="2975100"/>
            <a:ext cx="2741100" cy="1501500"/>
          </a:xfrm>
          <a:prstGeom prst="rect">
            <a:avLst/>
          </a:prstGeom>
          <a:solidFill>
            <a:srgbClr val="F69C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397432" y="2975100"/>
            <a:ext cx="2741100" cy="1501500"/>
          </a:xfrm>
          <a:prstGeom prst="rect">
            <a:avLst/>
          </a:prstGeom>
          <a:solidFill>
            <a:srgbClr val="F48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6138514" y="2975100"/>
            <a:ext cx="2741100" cy="1501500"/>
          </a:xfrm>
          <a:prstGeom prst="rect">
            <a:avLst/>
          </a:prstGeom>
          <a:solidFill>
            <a:srgbClr val="F268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8879550" y="2975108"/>
            <a:ext cx="2741100" cy="15015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656350" y="4637325"/>
            <a:ext cx="2741100" cy="1501500"/>
          </a:xfrm>
          <a:prstGeom prst="rect">
            <a:avLst/>
          </a:prstGeom>
          <a:solidFill>
            <a:srgbClr val="F69C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3397432" y="4637325"/>
            <a:ext cx="2741100" cy="1501500"/>
          </a:xfrm>
          <a:prstGeom prst="rect">
            <a:avLst/>
          </a:prstGeom>
          <a:solidFill>
            <a:srgbClr val="F481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2" name="Google Shape;332;p17"/>
          <p:cNvSpPr/>
          <p:nvPr/>
        </p:nvSpPr>
        <p:spPr>
          <a:xfrm>
            <a:off x="6138514" y="4637325"/>
            <a:ext cx="2741100" cy="1501500"/>
          </a:xfrm>
          <a:prstGeom prst="rect">
            <a:avLst/>
          </a:prstGeom>
          <a:solidFill>
            <a:srgbClr val="F268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3" name="Google Shape;333;p17"/>
          <p:cNvSpPr/>
          <p:nvPr/>
        </p:nvSpPr>
        <p:spPr>
          <a:xfrm>
            <a:off x="8879550" y="4637333"/>
            <a:ext cx="2741100" cy="15015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4" name="Google Shape;334;p17"/>
          <p:cNvSpPr/>
          <p:nvPr/>
        </p:nvSpPr>
        <p:spPr>
          <a:xfrm>
            <a:off x="3608000" y="158602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Inovação e patentes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5" name="Google Shape;335;p17"/>
          <p:cNvSpPr/>
          <p:nvPr/>
        </p:nvSpPr>
        <p:spPr>
          <a:xfrm>
            <a:off x="6414638" y="158602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Análise de Impacto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6" name="Google Shape;336;p17"/>
          <p:cNvSpPr/>
          <p:nvPr/>
        </p:nvSpPr>
        <p:spPr>
          <a:xfrm>
            <a:off x="9155688" y="158602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Compliance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17"/>
          <p:cNvSpPr/>
          <p:nvPr/>
        </p:nvSpPr>
        <p:spPr>
          <a:xfrm>
            <a:off x="1003825" y="3248250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Jurídico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3679325" y="3248250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Segurança da Informação e LGPD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9" name="Google Shape;339;p17"/>
          <p:cNvSpPr/>
          <p:nvPr/>
        </p:nvSpPr>
        <p:spPr>
          <a:xfrm>
            <a:off x="6485963" y="3248250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Comunicação interna e externa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9227013" y="3248250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Recursos Humanos (banco de talentos e levantamento de competências)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1003825" y="491047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Prospecção de parceiros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3679325" y="491047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Desenvolvimento de Tecnologia Educacional e Inovação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6485963" y="491047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Pesquisa científica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9227013" y="4910475"/>
            <a:ext cx="21888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Gestão da qualidade e controle da qualidade de softwares</a:t>
            </a:r>
            <a:endParaRPr b="0" i="0" sz="1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2d3b8f06fc4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605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d3b8f06fc4_0_48"/>
          <p:cNvSpPr txBox="1"/>
          <p:nvPr/>
        </p:nvSpPr>
        <p:spPr>
          <a:xfrm>
            <a:off x="516351" y="5204525"/>
            <a:ext cx="3802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4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Nosso </a:t>
            </a:r>
            <a:r>
              <a:rPr b="1" i="0" lang="pt-BR" sz="4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Time</a:t>
            </a:r>
            <a:endParaRPr b="1" i="0" sz="48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51" name="Google Shape;351;g2d3b8f06fc4_0_48"/>
          <p:cNvCxnSpPr/>
          <p:nvPr/>
        </p:nvCxnSpPr>
        <p:spPr>
          <a:xfrm>
            <a:off x="539588" y="6131513"/>
            <a:ext cx="375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g2d3b8f06fc4_0_48"/>
          <p:cNvSpPr txBox="1"/>
          <p:nvPr/>
        </p:nvSpPr>
        <p:spPr>
          <a:xfrm>
            <a:off x="11064875" y="6280150"/>
            <a:ext cx="76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3" name="Google Shape;353;g2d3b8f06fc4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6204" y="2741000"/>
            <a:ext cx="97071" cy="199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d3b8f06fc4_0_48"/>
          <p:cNvSpPr txBox="1"/>
          <p:nvPr/>
        </p:nvSpPr>
        <p:spPr>
          <a:xfrm>
            <a:off x="5917175" y="2686650"/>
            <a:ext cx="59175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Somos um grupo formado por </a:t>
            </a:r>
            <a:r>
              <a:rPr b="1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centenas de especialistas de diversas áreas, </a:t>
            </a: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que trabalham </a:t>
            </a:r>
            <a:endParaRPr b="0" i="0" sz="18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para gerar novos conhecimentos, elaborar estudos</a:t>
            </a:r>
            <a:endParaRPr b="0" i="0" sz="18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e desenvolver soluções tecnológicas capazes de </a:t>
            </a:r>
            <a:r>
              <a:rPr b="1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impactar positivamente educacional brasileiro.</a:t>
            </a:r>
            <a:endParaRPr b="1" i="0" sz="17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55" name="Google Shape;355;g2d3b8f06fc4_0_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60025" y="551049"/>
            <a:ext cx="1141600" cy="3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414a48bad2_0_0"/>
          <p:cNvSpPr txBox="1"/>
          <p:nvPr/>
        </p:nvSpPr>
        <p:spPr>
          <a:xfrm rot="5400000">
            <a:off x="5594375" y="-5594250"/>
            <a:ext cx="1036200" cy="12224700"/>
          </a:xfrm>
          <a:prstGeom prst="rect">
            <a:avLst/>
          </a:prstGeom>
          <a:solidFill>
            <a:srgbClr val="1C46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414a48bad2_0_0"/>
          <p:cNvSpPr txBox="1"/>
          <p:nvPr/>
        </p:nvSpPr>
        <p:spPr>
          <a:xfrm>
            <a:off x="376625" y="358350"/>
            <a:ext cx="111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Responsabilidade dos bolsistas do NEES</a:t>
            </a:r>
            <a:endParaRPr b="0" i="0" sz="20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2" name="Google Shape;362;g3414a48bad2_0_0"/>
          <p:cNvSpPr/>
          <p:nvPr/>
        </p:nvSpPr>
        <p:spPr>
          <a:xfrm>
            <a:off x="458475" y="1304550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F2AC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Exercer as atividades com atenção e atendendo aos requisitos das partes interessadas;</a:t>
            </a:r>
            <a:endParaRPr b="0" i="0" sz="1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g3414a48bad2_0_0"/>
          <p:cNvSpPr/>
          <p:nvPr/>
        </p:nvSpPr>
        <p:spPr>
          <a:xfrm>
            <a:off x="458475" y="2504133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F9C6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Participar dos treinamentos ofertados pelo Núcleo, que visem o aprimoramento de conduta, capacitação;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3414a48bad2_0_0"/>
          <p:cNvSpPr/>
          <p:nvPr/>
        </p:nvSpPr>
        <p:spPr>
          <a:xfrm>
            <a:off x="458475" y="3703717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ED21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Zelar pelo bom clima organizacional;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414a48bad2_0_0"/>
          <p:cNvSpPr/>
          <p:nvPr/>
        </p:nvSpPr>
        <p:spPr>
          <a:xfrm>
            <a:off x="458475" y="4903300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182B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Desenvolver as relações com clientes e fornecedores sempre em consonância como </a:t>
            </a: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Código de conduta</a:t>
            </a: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 observando a transparência, confidencialidade e combate à corrupção;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414a48bad2_0_0"/>
          <p:cNvSpPr/>
          <p:nvPr/>
        </p:nvSpPr>
        <p:spPr>
          <a:xfrm>
            <a:off x="6095576" y="1304550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F2AC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Manter os dados pessoais (endereço, telefone, whatsApp e e-mail) atualizados no Integra;</a:t>
            </a:r>
            <a:endParaRPr b="0" i="0" sz="14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7" name="Google Shape;367;g3414a48bad2_0_0"/>
          <p:cNvSpPr/>
          <p:nvPr/>
        </p:nvSpPr>
        <p:spPr>
          <a:xfrm>
            <a:off x="6095576" y="2504133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F9C6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Manter seu superior imediato informado sobre todas as etapas decorrentes de afastamento por motivo de saúde ou acidente.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414a48bad2_0_0"/>
          <p:cNvSpPr/>
          <p:nvPr/>
        </p:nvSpPr>
        <p:spPr>
          <a:xfrm>
            <a:off x="6095576" y="3703717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ED21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Evitar atrasos nas entregas dos trabalhos;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414a48bad2_0_0"/>
          <p:cNvSpPr/>
          <p:nvPr/>
        </p:nvSpPr>
        <p:spPr>
          <a:xfrm>
            <a:off x="6095576" y="4903300"/>
            <a:ext cx="5519100" cy="1036500"/>
          </a:xfrm>
          <a:prstGeom prst="roundRect">
            <a:avLst>
              <a:gd fmla="val 16667" name="adj"/>
            </a:avLst>
          </a:prstGeom>
          <a:solidFill>
            <a:srgbClr val="182B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Manter sigilo absoluto sobre dados e processos. É preciso estar autorizado para passar informações a terceiros, ou para falar em nome do NEES para a Imprensa.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7ef6a17cc_0_3"/>
          <p:cNvSpPr txBox="1"/>
          <p:nvPr/>
        </p:nvSpPr>
        <p:spPr>
          <a:xfrm rot="5400000">
            <a:off x="5594375" y="-5594250"/>
            <a:ext cx="1036200" cy="12224700"/>
          </a:xfrm>
          <a:prstGeom prst="rect">
            <a:avLst/>
          </a:prstGeom>
          <a:solidFill>
            <a:srgbClr val="1C46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357ef6a17cc_0_3"/>
          <p:cNvSpPr txBox="1"/>
          <p:nvPr/>
        </p:nvSpPr>
        <p:spPr>
          <a:xfrm>
            <a:off x="376625" y="358350"/>
            <a:ext cx="111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Responsabilidade dos bolsistas do NEES</a:t>
            </a:r>
            <a:endParaRPr b="0" i="0" sz="20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6" name="Google Shape;376;g357ef6a17cc_0_3"/>
          <p:cNvSpPr txBox="1"/>
          <p:nvPr/>
        </p:nvSpPr>
        <p:spPr>
          <a:xfrm>
            <a:off x="1375825" y="1823300"/>
            <a:ext cx="9334500" cy="49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3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 permanência dos bolsistas nos projetos do NEES está condicionada ao cumprimento dos requisitos de qualidade no serviço prestado, na realização de treinamentos previstos e na entrega das demandas. O não atendimento a esses critérios poderá resultar na suspensão da bolsa e, em casos mais graves, no desligamento do bolsista.</a:t>
            </a:r>
            <a:endParaRPr i="1" sz="23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23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Além disso, a participação no processo de onboarding é obrigatória. A ausência injustificada </a:t>
            </a:r>
            <a:r>
              <a:rPr i="1" lang="pt-BR" sz="23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também</a:t>
            </a:r>
            <a:r>
              <a:rPr i="1" lang="pt-BR" sz="23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poderá acarretar o desligamento do bolsista.</a:t>
            </a:r>
            <a:endParaRPr i="1" sz="23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357ef6a17cc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605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357ef6a17cc_0_45"/>
          <p:cNvSpPr txBox="1"/>
          <p:nvPr/>
        </p:nvSpPr>
        <p:spPr>
          <a:xfrm>
            <a:off x="516351" y="4836075"/>
            <a:ext cx="3802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3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Nosso espaço</a:t>
            </a:r>
            <a:endParaRPr b="0" i="0" sz="3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3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é seu!</a:t>
            </a:r>
            <a:endParaRPr b="1" i="0" sz="3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83" name="Google Shape;383;g357ef6a17cc_0_45"/>
          <p:cNvCxnSpPr/>
          <p:nvPr/>
        </p:nvCxnSpPr>
        <p:spPr>
          <a:xfrm>
            <a:off x="539588" y="6131513"/>
            <a:ext cx="375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4" name="Google Shape;384;g357ef6a17cc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925" y="2487475"/>
            <a:ext cx="104025" cy="21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357ef6a17cc_0_45"/>
          <p:cNvSpPr txBox="1"/>
          <p:nvPr/>
        </p:nvSpPr>
        <p:spPr>
          <a:xfrm>
            <a:off x="5557375" y="283475"/>
            <a:ext cx="6172800" cy="6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Em Maceió/AL, o NEES conta com um laboratório, localizado no prédio do IC/UFAL, com capacidade para 30 pessoas</a:t>
            </a: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Para acessar a sala</a:t>
            </a: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é necessário possuir vínculo com </a:t>
            </a: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o Núcleo (bolsista/pesquisador/colaborador </a:t>
            </a: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sem bolsa</a:t>
            </a: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e s</a:t>
            </a: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olicitar o credenciamento enviando e-mail para </a:t>
            </a:r>
            <a:r>
              <a:rPr b="0" i="0" lang="pt-BR" sz="1800" u="sng" cap="none" strike="noStrike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secretaria@nees.ufal.br</a:t>
            </a:r>
            <a:r>
              <a:rPr b="0" i="0" lang="pt-BR" sz="18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b="0" i="0" sz="18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Contamos, ainda, com um Lounge para pequenas reuniões, cuja solicitação de reserva deverá ser solicitada mediante envio de e-mail para a Secretaria</a:t>
            </a: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Em breve, será inaugurado o prédio do Observatório da Rede de Inovação para a Educação Híbrida.</a:t>
            </a: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7ef6a17cc_0_18"/>
          <p:cNvSpPr txBox="1"/>
          <p:nvPr/>
        </p:nvSpPr>
        <p:spPr>
          <a:xfrm>
            <a:off x="1389076" y="2615025"/>
            <a:ext cx="6527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66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Integra</a:t>
            </a:r>
            <a:endParaRPr sz="66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91" name="Google Shape;391;g357ef6a17cc_0_18"/>
          <p:cNvSpPr txBox="1"/>
          <p:nvPr/>
        </p:nvSpPr>
        <p:spPr>
          <a:xfrm>
            <a:off x="11064875" y="6280150"/>
            <a:ext cx="76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g3414a48bad2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6052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g3414a48bad2_0_186"/>
          <p:cNvCxnSpPr/>
          <p:nvPr/>
        </p:nvCxnSpPr>
        <p:spPr>
          <a:xfrm>
            <a:off x="539588" y="6131513"/>
            <a:ext cx="375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8" name="Google Shape;398;g3414a48bad2_0_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925" y="2487475"/>
            <a:ext cx="104025" cy="21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3414a48bad2_0_186"/>
          <p:cNvSpPr txBox="1"/>
          <p:nvPr/>
        </p:nvSpPr>
        <p:spPr>
          <a:xfrm>
            <a:off x="5641900" y="285900"/>
            <a:ext cx="6327900" cy="6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O Núcleo de Excelência em Tecnologias Sociais (NEES) utiliza o sistema Integra (</a:t>
            </a:r>
            <a:r>
              <a:rPr lang="pt-BR" sz="1800">
                <a:solidFill>
                  <a:srgbClr val="F48124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https://admin.nees.ufal.br</a:t>
            </a: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), uma plataforma </a:t>
            </a:r>
            <a:r>
              <a:rPr i="1"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online</a:t>
            </a: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que permite um gerenciamento integrado e eficiente dos projetos do Núcleo.</a:t>
            </a: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Principais funcionalidades do Integra:</a:t>
            </a: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✅ Gestão de bolsistas: controle de entrada e acompanhamento dos colaboradores.</a:t>
            </a:r>
            <a:b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</a:b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✅ Solicitação de recursos: diárias, passagens e pedidos de compras centralizados no sistema.</a:t>
            </a:r>
            <a:b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</a:b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✅ Acompanhamento administrativo-financeiro: monitoramento detalhado dos recursos e atividades de todos os projetos vinculados ao NEES.</a:t>
            </a:r>
            <a:b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</a:b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O </a:t>
            </a:r>
            <a:r>
              <a:rPr b="1"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Integra</a:t>
            </a:r>
            <a:r>
              <a:rPr lang="pt-BR" sz="18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é a principal ferramenta de apoio à gestão, promovendo transparência, agilidade e eficiência na execução dos projetos</a:t>
            </a:r>
            <a:r>
              <a:rPr lang="pt-BR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45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400" name="Google Shape;400;g3414a48bad2_0_186"/>
          <p:cNvSpPr txBox="1"/>
          <p:nvPr/>
        </p:nvSpPr>
        <p:spPr>
          <a:xfrm>
            <a:off x="516351" y="4836075"/>
            <a:ext cx="380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Integra</a:t>
            </a:r>
            <a:endParaRPr b="1" i="0" sz="3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8b08f3a0c_0_0"/>
          <p:cNvSpPr txBox="1"/>
          <p:nvPr/>
        </p:nvSpPr>
        <p:spPr>
          <a:xfrm>
            <a:off x="1389076" y="2615025"/>
            <a:ext cx="6527400" cy="2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66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Centrais Administrativas</a:t>
            </a:r>
            <a:endParaRPr sz="66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BR" sz="2000" u="sng">
                <a:solidFill>
                  <a:schemeClr val="hlink"/>
                </a:solidFill>
                <a:latin typeface="Nunito Medium"/>
                <a:ea typeface="Nunito Medium"/>
                <a:cs typeface="Nunito Medium"/>
                <a:sym typeface="Nunito Medium"/>
                <a:hlinkClick r:id="rId3"/>
              </a:rPr>
              <a:t>(https://admin.nees.ufal.br/centrais-administrativas)</a:t>
            </a:r>
            <a:endParaRPr sz="20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06" name="Google Shape;406;g358b08f3a0c_0_0"/>
          <p:cNvSpPr txBox="1"/>
          <p:nvPr/>
        </p:nvSpPr>
        <p:spPr>
          <a:xfrm>
            <a:off x="11064875" y="6280150"/>
            <a:ext cx="76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5dd090591_0_2"/>
          <p:cNvSpPr txBox="1"/>
          <p:nvPr/>
        </p:nvSpPr>
        <p:spPr>
          <a:xfrm>
            <a:off x="-76200" y="-401712"/>
            <a:ext cx="12344400" cy="72597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05dd090591_0_2"/>
          <p:cNvSpPr txBox="1"/>
          <p:nvPr/>
        </p:nvSpPr>
        <p:spPr>
          <a:xfrm rot="5400000">
            <a:off x="5941199" y="585012"/>
            <a:ext cx="309600" cy="12496800"/>
          </a:xfrm>
          <a:prstGeom prst="rect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05dd090591_0_2"/>
          <p:cNvSpPr txBox="1"/>
          <p:nvPr/>
        </p:nvSpPr>
        <p:spPr>
          <a:xfrm>
            <a:off x="2656650" y="2187450"/>
            <a:ext cx="63369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pt-BR" sz="7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Bem-vindo(a)!</a:t>
            </a:r>
            <a:endParaRPr b="1" i="0" sz="72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g305dd090591_0_2"/>
          <p:cNvSpPr txBox="1"/>
          <p:nvPr/>
        </p:nvSpPr>
        <p:spPr>
          <a:xfrm>
            <a:off x="2258250" y="4397075"/>
            <a:ext cx="7675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Estamos felizes por fazer parte da equipe de pesquisadores do Núcleo de Excelência em Tecnologias Sociais - NEES</a:t>
            </a:r>
            <a:endParaRPr b="0" i="0" sz="2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8" name="Google Shape;198;g305dd090591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250" y="597123"/>
            <a:ext cx="1846300" cy="5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358b08f3a0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60525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g358b08f3a0c_0_5"/>
          <p:cNvCxnSpPr/>
          <p:nvPr/>
        </p:nvCxnSpPr>
        <p:spPr>
          <a:xfrm>
            <a:off x="539588" y="6131513"/>
            <a:ext cx="375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3" name="Google Shape;413;g358b08f3a0c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5925" y="2487475"/>
            <a:ext cx="104025" cy="21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358b08f3a0c_0_5"/>
          <p:cNvSpPr txBox="1"/>
          <p:nvPr/>
        </p:nvSpPr>
        <p:spPr>
          <a:xfrm>
            <a:off x="5365925" y="285900"/>
            <a:ext cx="6603900" cy="60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Central de Bolsas (central.bolsas@nees.ufal.br)</a:t>
            </a:r>
            <a:endParaRPr b="1" sz="16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Raíssa Cavalcante Pinto (supervisora)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Emanuele de Andrade Silva Gusmão (vice-supervisora)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André Luis Viana Sampaio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Thaís Buarque de Souza Costa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Ana Luisa Ferreira Gomes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Suzana Barbosa dos Santos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Central de Compras (</a:t>
            </a:r>
            <a:r>
              <a:rPr b="1" lang="pt-BR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compras@nees.ufal.br</a:t>
            </a:r>
            <a:r>
              <a:rPr b="1" lang="pt-BR" sz="16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b="1" sz="16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Daniella Pontes Cirilo Araújo (supervisora)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Elisabelle Cavalcante Agostinho (vice-supervisora)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Isadora Barros Souto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Hugo Ricardo Moraes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Central de Processos (central.processos@nees.ufal.br)</a:t>
            </a:r>
            <a:endParaRPr b="1" sz="16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Jouber de Lima Lessa (supervisor)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Fábio José Juvino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Central de Diárias e Passagens (</a:t>
            </a:r>
            <a:r>
              <a:rPr b="1" lang="pt-BR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6"/>
              </a:rPr>
              <a:t>cdp@nees.ufal.br</a:t>
            </a:r>
            <a:r>
              <a:rPr b="1" lang="pt-BR" sz="16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b="1" sz="16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Fernando de Oliveira Tenório Neto (supervisor)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Zayra Barboza Ferreira (vice-supervisora)</a:t>
            </a:r>
            <a:endParaRPr sz="15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Amanda Gomes Filgueiras</a:t>
            </a:r>
            <a:endParaRPr sz="1800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15" name="Google Shape;415;g358b08f3a0c_0_5"/>
          <p:cNvSpPr txBox="1"/>
          <p:nvPr/>
        </p:nvSpPr>
        <p:spPr>
          <a:xfrm>
            <a:off x="516351" y="4836075"/>
            <a:ext cx="380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Nossas Centrais</a:t>
            </a:r>
            <a:endParaRPr b="1" i="0" sz="3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/>
          <p:nvPr/>
        </p:nvSpPr>
        <p:spPr>
          <a:xfrm>
            <a:off x="1452580" y="2562225"/>
            <a:ext cx="73011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6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Evolução dos projetos</a:t>
            </a:r>
            <a:endParaRPr b="0" i="0" sz="6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1" name="Google Shape;421;p19"/>
          <p:cNvSpPr txBox="1"/>
          <p:nvPr/>
        </p:nvSpPr>
        <p:spPr>
          <a:xfrm>
            <a:off x="11064875" y="6280150"/>
            <a:ext cx="769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6" name="Google Shape;426;g327692e29f6_0_402"/>
          <p:cNvCxnSpPr/>
          <p:nvPr/>
        </p:nvCxnSpPr>
        <p:spPr>
          <a:xfrm rot="10800000">
            <a:off x="7499509" y="3693468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27" name="Google Shape;427;g327692e29f6_0_402"/>
          <p:cNvCxnSpPr/>
          <p:nvPr/>
        </p:nvCxnSpPr>
        <p:spPr>
          <a:xfrm rot="10800000">
            <a:off x="2641931" y="3681893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28" name="Google Shape;428;g327692e29f6_0_402"/>
          <p:cNvCxnSpPr/>
          <p:nvPr/>
        </p:nvCxnSpPr>
        <p:spPr>
          <a:xfrm rot="10800000">
            <a:off x="543429" y="219038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pic>
        <p:nvPicPr>
          <p:cNvPr id="429" name="Google Shape;429;g327692e29f6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59" y="1703397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g327692e29f6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428" y="1550850"/>
            <a:ext cx="3039857" cy="70749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g327692e29f6_0_402"/>
          <p:cNvSpPr txBox="1"/>
          <p:nvPr/>
        </p:nvSpPr>
        <p:spPr>
          <a:xfrm>
            <a:off x="845509" y="1607307"/>
            <a:ext cx="1837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6412/2017  |  2017-2019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27692e29f6_0_402"/>
          <p:cNvSpPr txBox="1"/>
          <p:nvPr/>
        </p:nvSpPr>
        <p:spPr>
          <a:xfrm>
            <a:off x="864602" y="1760575"/>
            <a:ext cx="3523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Sistema de Avaliações de Tecnologias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Educacionais - SATE 2.0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27692e29f6_0_402"/>
          <p:cNvSpPr/>
          <p:nvPr/>
        </p:nvSpPr>
        <p:spPr>
          <a:xfrm flipH="1" rot="10800000">
            <a:off x="-94488" y="3566279"/>
            <a:ext cx="12381000" cy="45600"/>
          </a:xfrm>
          <a:prstGeom prst="rect">
            <a:avLst/>
          </a:prstGeom>
          <a:solidFill>
            <a:srgbClr val="DBD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4" name="Google Shape;434;g327692e29f6_0_402"/>
          <p:cNvGrpSpPr/>
          <p:nvPr/>
        </p:nvGrpSpPr>
        <p:grpSpPr>
          <a:xfrm>
            <a:off x="343404" y="3366135"/>
            <a:ext cx="400050" cy="400050"/>
            <a:chOff x="268983" y="3594735"/>
            <a:chExt cx="400050" cy="400050"/>
          </a:xfrm>
        </p:grpSpPr>
        <p:pic>
          <p:nvPicPr>
            <p:cNvPr id="435" name="Google Shape;435;g327692e29f6_0_4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" name="Google Shape;436;g327692e29f6_0_4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7" name="Google Shape;437;g327692e29f6_0_402"/>
          <p:cNvSpPr txBox="1"/>
          <p:nvPr/>
        </p:nvSpPr>
        <p:spPr>
          <a:xfrm>
            <a:off x="848165" y="2388890"/>
            <a:ext cx="303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"Especificação, modelagem, desenvolvimento, implementação e migração do novo sistema de avaliação de tecnologias educacionais de acordo com a nova política do Guia de Tecnologia Educacional da Secretaria de Educação Básica (SEB) do Ministério de Educação (MEC)"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38" name="Google Shape;438;g327692e29f6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9902" y="4409340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327692e29f6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7026" y="4256940"/>
            <a:ext cx="2919547" cy="55754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g327692e29f6_0_402"/>
          <p:cNvSpPr txBox="1"/>
          <p:nvPr/>
        </p:nvSpPr>
        <p:spPr>
          <a:xfrm>
            <a:off x="2936107" y="4313397"/>
            <a:ext cx="1895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6879/2018  |  2018-2020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327692e29f6_0_402"/>
          <p:cNvSpPr txBox="1"/>
          <p:nvPr/>
        </p:nvSpPr>
        <p:spPr>
          <a:xfrm>
            <a:off x="2955202" y="4466675"/>
            <a:ext cx="330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Plataforma Evidências Educacionais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27692e29f6_0_402"/>
          <p:cNvSpPr txBox="1"/>
          <p:nvPr/>
        </p:nvSpPr>
        <p:spPr>
          <a:xfrm>
            <a:off x="2917025" y="4902400"/>
            <a:ext cx="3656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"Desenvolvimento de ações vinculadas à nova política do Guia de Tecnologia Educacional da Secretaria de Educação Básica (SEB) do Ministério de Educação (MEC), objetivando a seleção e formação de avaliadores de tecnologias educacionais e efetivo uso de tais tecnologias por estados e municípios.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3" name="Google Shape;443;g327692e29f6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2677" y="1701012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327692e29f6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9801" y="1571761"/>
            <a:ext cx="2017634" cy="5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327692e29f6_0_402"/>
          <p:cNvSpPr txBox="1"/>
          <p:nvPr/>
        </p:nvSpPr>
        <p:spPr>
          <a:xfrm>
            <a:off x="5118882" y="1605069"/>
            <a:ext cx="1837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7016/2018  |  2018-2019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327692e29f6_0_402"/>
          <p:cNvSpPr txBox="1"/>
          <p:nvPr/>
        </p:nvSpPr>
        <p:spPr>
          <a:xfrm>
            <a:off x="5137980" y="1758350"/>
            <a:ext cx="2017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PNLD Interativo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g327692e29f6_0_402"/>
          <p:cNvSpPr txBox="1"/>
          <p:nvPr/>
        </p:nvSpPr>
        <p:spPr>
          <a:xfrm>
            <a:off x="5053198" y="2185350"/>
            <a:ext cx="3656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Desenvolvimento de ações vinculadas ao processo de avaliação do Programa Nacional do Livro e do Material Didático – PNLD da Secretaria de Educação Básica (SEB) do Ministério de Educação (MEC), através da realização encontros regulares de acompanhamento do processo de avaliação e formação, com posterior elaboração de Guias Interativos do PNLD 2019, PNLD Literário e Guia de Evidências Científicas.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8" name="Google Shape;448;g327692e29f6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9794" y="4438055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327692e29f6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0078" y="4227657"/>
            <a:ext cx="2440473" cy="75484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327692e29f6_0_402"/>
          <p:cNvSpPr txBox="1"/>
          <p:nvPr/>
        </p:nvSpPr>
        <p:spPr>
          <a:xfrm>
            <a:off x="7809158" y="4260964"/>
            <a:ext cx="1837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7016/2018  |  2018-2019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327692e29f6_0_402"/>
          <p:cNvSpPr txBox="1"/>
          <p:nvPr/>
        </p:nvSpPr>
        <p:spPr>
          <a:xfrm>
            <a:off x="7828238" y="4414234"/>
            <a:ext cx="244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Guia de Evidências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Educacionais Interativo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g327692e29f6_0_402"/>
          <p:cNvCxnSpPr/>
          <p:nvPr/>
        </p:nvCxnSpPr>
        <p:spPr>
          <a:xfrm rot="10800000">
            <a:off x="4837283" y="2153809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pic>
        <p:nvPicPr>
          <p:cNvPr id="453" name="Google Shape;453;g327692e29f6_0_4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38050" y="1586896"/>
            <a:ext cx="2017634" cy="5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327692e29f6_0_402"/>
          <p:cNvSpPr txBox="1"/>
          <p:nvPr/>
        </p:nvSpPr>
        <p:spPr>
          <a:xfrm>
            <a:off x="9857131" y="1620204"/>
            <a:ext cx="186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7482/2018  |  2018-2019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327692e29f6_0_402"/>
          <p:cNvSpPr txBox="1"/>
          <p:nvPr/>
        </p:nvSpPr>
        <p:spPr>
          <a:xfrm>
            <a:off x="9876190" y="1773475"/>
            <a:ext cx="1145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PNEE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g327692e29f6_0_402"/>
          <p:cNvCxnSpPr/>
          <p:nvPr/>
        </p:nvCxnSpPr>
        <p:spPr>
          <a:xfrm rot="10800000">
            <a:off x="9562425" y="2153809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pic>
        <p:nvPicPr>
          <p:cNvPr id="457" name="Google Shape;457;g327692e29f6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5810" y="1666821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g327692e29f6_0_4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5400000">
            <a:off x="6006767" y="685579"/>
            <a:ext cx="156204" cy="12214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g327692e29f6_0_402"/>
          <p:cNvGrpSpPr/>
          <p:nvPr/>
        </p:nvGrpSpPr>
        <p:grpSpPr>
          <a:xfrm>
            <a:off x="2439527" y="3361233"/>
            <a:ext cx="400050" cy="400050"/>
            <a:chOff x="268983" y="3594735"/>
            <a:chExt cx="400050" cy="400050"/>
          </a:xfrm>
        </p:grpSpPr>
        <p:pic>
          <p:nvPicPr>
            <p:cNvPr id="460" name="Google Shape;460;g327692e29f6_0_4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1" name="Google Shape;461;g327692e29f6_0_4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2" name="Google Shape;462;g327692e29f6_0_402"/>
          <p:cNvGrpSpPr/>
          <p:nvPr/>
        </p:nvGrpSpPr>
        <p:grpSpPr>
          <a:xfrm>
            <a:off x="4639927" y="3361233"/>
            <a:ext cx="400050" cy="400050"/>
            <a:chOff x="268983" y="3594735"/>
            <a:chExt cx="400050" cy="400050"/>
          </a:xfrm>
        </p:grpSpPr>
        <p:pic>
          <p:nvPicPr>
            <p:cNvPr id="463" name="Google Shape;463;g327692e29f6_0_4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g327692e29f6_0_4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" name="Google Shape;465;g327692e29f6_0_402"/>
          <p:cNvGrpSpPr/>
          <p:nvPr/>
        </p:nvGrpSpPr>
        <p:grpSpPr>
          <a:xfrm>
            <a:off x="7304695" y="3361233"/>
            <a:ext cx="400050" cy="400050"/>
            <a:chOff x="268983" y="3594735"/>
            <a:chExt cx="400050" cy="400050"/>
          </a:xfrm>
        </p:grpSpPr>
        <p:pic>
          <p:nvPicPr>
            <p:cNvPr id="466" name="Google Shape;466;g327692e29f6_0_4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g327692e29f6_0_4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g327692e29f6_0_402"/>
          <p:cNvGrpSpPr/>
          <p:nvPr/>
        </p:nvGrpSpPr>
        <p:grpSpPr>
          <a:xfrm>
            <a:off x="9362400" y="3355743"/>
            <a:ext cx="400050" cy="400050"/>
            <a:chOff x="268983" y="3594735"/>
            <a:chExt cx="400050" cy="400050"/>
          </a:xfrm>
        </p:grpSpPr>
        <p:pic>
          <p:nvPicPr>
            <p:cNvPr id="469" name="Google Shape;469;g327692e29f6_0_4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0" name="Google Shape;470;g327692e29f6_0_40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1" name="Google Shape;471;g327692e29f6_0_402"/>
          <p:cNvSpPr txBox="1"/>
          <p:nvPr/>
        </p:nvSpPr>
        <p:spPr>
          <a:xfrm>
            <a:off x="3522964" y="6390650"/>
            <a:ext cx="502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Concluído                Em andamento                Em tramitação                Cancelado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g327692e29f6_0_402"/>
          <p:cNvSpPr/>
          <p:nvPr/>
        </p:nvSpPr>
        <p:spPr>
          <a:xfrm>
            <a:off x="3522963" y="6436375"/>
            <a:ext cx="156300" cy="156300"/>
          </a:xfrm>
          <a:prstGeom prst="ellipse">
            <a:avLst/>
          </a:prstGeom>
          <a:solidFill>
            <a:srgbClr val="BFE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27692e29f6_0_402"/>
          <p:cNvSpPr/>
          <p:nvPr/>
        </p:nvSpPr>
        <p:spPr>
          <a:xfrm>
            <a:off x="4589763" y="6436375"/>
            <a:ext cx="156300" cy="156300"/>
          </a:xfrm>
          <a:prstGeom prst="ellipse">
            <a:avLst/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327692e29f6_0_402"/>
          <p:cNvSpPr/>
          <p:nvPr/>
        </p:nvSpPr>
        <p:spPr>
          <a:xfrm>
            <a:off x="6037563" y="6436375"/>
            <a:ext cx="156300" cy="156300"/>
          </a:xfrm>
          <a:prstGeom prst="ellipse">
            <a:avLst/>
          </a:prstGeom>
          <a:solidFill>
            <a:srgbClr val="FDF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27692e29f6_0_402"/>
          <p:cNvSpPr/>
          <p:nvPr/>
        </p:nvSpPr>
        <p:spPr>
          <a:xfrm>
            <a:off x="7485363" y="6436375"/>
            <a:ext cx="156300" cy="156300"/>
          </a:xfrm>
          <a:prstGeom prst="ellipse">
            <a:avLst/>
          </a:prstGeom>
          <a:solidFill>
            <a:srgbClr val="E099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g327692e29f6_0_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6029628" y="708439"/>
            <a:ext cx="110481" cy="12214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g327692e29f6_0_4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6101" y="4234875"/>
            <a:ext cx="2328525" cy="6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g327692e29f6_0_4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8513" y="1587350"/>
            <a:ext cx="2075401" cy="66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g327692e29f6_0_4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2025" y="1617000"/>
            <a:ext cx="3136976" cy="83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g327692e29f6_0_458"/>
          <p:cNvCxnSpPr/>
          <p:nvPr/>
        </p:nvCxnSpPr>
        <p:spPr>
          <a:xfrm rot="10800000">
            <a:off x="4833504" y="3693468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85" name="Google Shape;485;g327692e29f6_0_458"/>
          <p:cNvCxnSpPr/>
          <p:nvPr/>
        </p:nvCxnSpPr>
        <p:spPr>
          <a:xfrm rot="10800000">
            <a:off x="544786" y="3681893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86" name="Google Shape;486;g327692e29f6_0_458"/>
          <p:cNvCxnSpPr/>
          <p:nvPr/>
        </p:nvCxnSpPr>
        <p:spPr>
          <a:xfrm rot="10800000">
            <a:off x="2638626" y="219038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87" name="Google Shape;487;g327692e29f6_0_458"/>
          <p:cNvSpPr txBox="1"/>
          <p:nvPr/>
        </p:nvSpPr>
        <p:spPr>
          <a:xfrm>
            <a:off x="2945633" y="1587354"/>
            <a:ext cx="2001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9707/2020  |  2020 - 2023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327692e29f6_0_458"/>
          <p:cNvSpPr txBox="1"/>
          <p:nvPr/>
        </p:nvSpPr>
        <p:spPr>
          <a:xfrm>
            <a:off x="2964714" y="1740624"/>
            <a:ext cx="2075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PNLD Digital Baseado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Em Evidências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327692e29f6_0_458"/>
          <p:cNvSpPr txBox="1"/>
          <p:nvPr/>
        </p:nvSpPr>
        <p:spPr>
          <a:xfrm>
            <a:off x="2907273" y="2336150"/>
            <a:ext cx="2832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Desenvolvimento de um guia digital, além de prover um sistema de avaliação, catalogação e seleção de obras, material didáticos e recursos digitais das obras do PNLD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0" name="Google Shape;490;g327692e29f6_0_458"/>
          <p:cNvSpPr txBox="1"/>
          <p:nvPr/>
        </p:nvSpPr>
        <p:spPr>
          <a:xfrm>
            <a:off x="6876652" y="2468125"/>
            <a:ext cx="2904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Criação de software para teste vocacional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91" name="Google Shape;491;g327692e29f6_0_4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4391417" y="3396534"/>
            <a:ext cx="238125" cy="23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2" name="Google Shape;492;g327692e29f6_0_458"/>
          <p:cNvCxnSpPr/>
          <p:nvPr/>
        </p:nvCxnSpPr>
        <p:spPr>
          <a:xfrm rot="10800000">
            <a:off x="6607979" y="2164149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93" name="Google Shape;493;g327692e29f6_0_458"/>
          <p:cNvCxnSpPr/>
          <p:nvPr/>
        </p:nvCxnSpPr>
        <p:spPr>
          <a:xfrm rot="10800000">
            <a:off x="8531626" y="3690700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94" name="Google Shape;494;g327692e29f6_0_458"/>
          <p:cNvSpPr txBox="1"/>
          <p:nvPr/>
        </p:nvSpPr>
        <p:spPr>
          <a:xfrm>
            <a:off x="5127656" y="4295823"/>
            <a:ext cx="2001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9838/2020  |  2020 - 2023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327692e29f6_0_458"/>
          <p:cNvSpPr txBox="1"/>
          <p:nvPr/>
        </p:nvSpPr>
        <p:spPr>
          <a:xfrm>
            <a:off x="5146738" y="4449093"/>
            <a:ext cx="2488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Gestão Integrada de Guias Digitais Interativos do PNLD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327692e29f6_0_458"/>
          <p:cNvSpPr txBox="1"/>
          <p:nvPr/>
        </p:nvSpPr>
        <p:spPr>
          <a:xfrm>
            <a:off x="5127649" y="5077250"/>
            <a:ext cx="3100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"Disponibilização do Guia Interativo do PNLD Didático 2021 a 2023; Disponibilização do Guia Interativo do PNLD Literário 2023; Diretrizes para implementação do PNLD Digital integrado com Tecnologias Educacionais."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97" name="Google Shape;497;g327692e29f6_0_458"/>
          <p:cNvSpPr txBox="1"/>
          <p:nvPr/>
        </p:nvSpPr>
        <p:spPr>
          <a:xfrm>
            <a:off x="6933405" y="1630337"/>
            <a:ext cx="2049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10152/2020  |  2020 - 2022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327692e29f6_0_458"/>
          <p:cNvSpPr txBox="1"/>
          <p:nvPr/>
        </p:nvSpPr>
        <p:spPr>
          <a:xfrm>
            <a:off x="6952486" y="1783607"/>
            <a:ext cx="3228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"Pensando na sua carreira profissional: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da concepção e desenvolvimento ao monitoramento baseado em evidências"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g327692e29f6_0_4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787" y="4435287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g327692e29f6_0_4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1070" y="4224888"/>
            <a:ext cx="2832514" cy="75703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g327692e29f6_0_458"/>
          <p:cNvSpPr txBox="1"/>
          <p:nvPr/>
        </p:nvSpPr>
        <p:spPr>
          <a:xfrm>
            <a:off x="870151" y="4258196"/>
            <a:ext cx="1854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7672/2018  |  2017-2019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327692e29f6_0_458"/>
          <p:cNvSpPr txBox="1"/>
          <p:nvPr/>
        </p:nvSpPr>
        <p:spPr>
          <a:xfrm>
            <a:off x="889223" y="4411475"/>
            <a:ext cx="350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Plataforma Semântica de Gestão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Democrática de Atos Normativos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327692e29f6_0_458"/>
          <p:cNvSpPr txBox="1"/>
          <p:nvPr/>
        </p:nvSpPr>
        <p:spPr>
          <a:xfrm>
            <a:off x="870150" y="5090650"/>
            <a:ext cx="3719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Construção e mapeamento de processos necessários para uma efetiva manutenção dos atos normativos, que sejam padronizados com os conselhos de educação (estaduais e municipais), com acompanhamento individual, de forma indexada e georreferenciada, para que as políticas públicas sejam acompanhadas e validadas a partir de evidências (USP)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4" name="Google Shape;504;g327692e29f6_0_458"/>
          <p:cNvSpPr/>
          <p:nvPr/>
        </p:nvSpPr>
        <p:spPr>
          <a:xfrm flipH="1" rot="10800000">
            <a:off x="-94488" y="3566279"/>
            <a:ext cx="12381000" cy="45600"/>
          </a:xfrm>
          <a:prstGeom prst="rect">
            <a:avLst/>
          </a:prstGeom>
          <a:solidFill>
            <a:srgbClr val="DBD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5" name="Google Shape;505;g327692e29f6_0_458"/>
          <p:cNvGrpSpPr/>
          <p:nvPr/>
        </p:nvGrpSpPr>
        <p:grpSpPr>
          <a:xfrm>
            <a:off x="343404" y="3366135"/>
            <a:ext cx="400050" cy="400050"/>
            <a:chOff x="268983" y="3594735"/>
            <a:chExt cx="400050" cy="400050"/>
          </a:xfrm>
        </p:grpSpPr>
        <p:pic>
          <p:nvPicPr>
            <p:cNvPr id="506" name="Google Shape;506;g327692e29f6_0_45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g327692e29f6_0_45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" name="Google Shape;508;g327692e29f6_0_458"/>
          <p:cNvGrpSpPr/>
          <p:nvPr/>
        </p:nvGrpSpPr>
        <p:grpSpPr>
          <a:xfrm>
            <a:off x="2439527" y="3361233"/>
            <a:ext cx="400050" cy="400050"/>
            <a:chOff x="268983" y="3594735"/>
            <a:chExt cx="400050" cy="400050"/>
          </a:xfrm>
        </p:grpSpPr>
        <p:pic>
          <p:nvPicPr>
            <p:cNvPr id="509" name="Google Shape;509;g327692e29f6_0_45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g327692e29f6_0_45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1" name="Google Shape;511;g327692e29f6_0_458"/>
          <p:cNvGrpSpPr/>
          <p:nvPr/>
        </p:nvGrpSpPr>
        <p:grpSpPr>
          <a:xfrm>
            <a:off x="4639927" y="3361233"/>
            <a:ext cx="400050" cy="400050"/>
            <a:chOff x="268983" y="3594735"/>
            <a:chExt cx="400050" cy="400050"/>
          </a:xfrm>
        </p:grpSpPr>
        <p:pic>
          <p:nvPicPr>
            <p:cNvPr id="512" name="Google Shape;512;g327692e29f6_0_45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g327692e29f6_0_45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4" name="Google Shape;514;g327692e29f6_0_458"/>
          <p:cNvGrpSpPr/>
          <p:nvPr/>
        </p:nvGrpSpPr>
        <p:grpSpPr>
          <a:xfrm>
            <a:off x="6428530" y="3361233"/>
            <a:ext cx="400050" cy="400050"/>
            <a:chOff x="268983" y="3594735"/>
            <a:chExt cx="400050" cy="400050"/>
          </a:xfrm>
        </p:grpSpPr>
        <p:pic>
          <p:nvPicPr>
            <p:cNvPr id="515" name="Google Shape;515;g327692e29f6_0_45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g327692e29f6_0_45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7" name="Google Shape;517;g327692e29f6_0_458"/>
          <p:cNvGrpSpPr/>
          <p:nvPr/>
        </p:nvGrpSpPr>
        <p:grpSpPr>
          <a:xfrm>
            <a:off x="8349195" y="3355743"/>
            <a:ext cx="400050" cy="400050"/>
            <a:chOff x="268983" y="3594735"/>
            <a:chExt cx="400050" cy="400050"/>
          </a:xfrm>
        </p:grpSpPr>
        <p:pic>
          <p:nvPicPr>
            <p:cNvPr id="518" name="Google Shape;518;g327692e29f6_0_45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g327692e29f6_0_45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0" name="Google Shape;520;g327692e29f6_0_458"/>
          <p:cNvSpPr txBox="1"/>
          <p:nvPr/>
        </p:nvSpPr>
        <p:spPr>
          <a:xfrm>
            <a:off x="8848701" y="5309600"/>
            <a:ext cx="29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Execução das etapas de validação e análise de atributos de objetos do PNLD 2021 a 2028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21" name="Google Shape;521;g327692e29f6_0_4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89837" y="4249146"/>
            <a:ext cx="2904799" cy="96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327692e29f6_0_458"/>
          <p:cNvSpPr txBox="1"/>
          <p:nvPr/>
        </p:nvSpPr>
        <p:spPr>
          <a:xfrm>
            <a:off x="8823165" y="4298072"/>
            <a:ext cx="201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10320/2021  |  2021 - 2026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327692e29f6_0_458"/>
          <p:cNvSpPr txBox="1"/>
          <p:nvPr/>
        </p:nvSpPr>
        <p:spPr>
          <a:xfrm>
            <a:off x="8842247" y="4451342"/>
            <a:ext cx="2904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Inteligência Aumentada na Validação e Análise de Atributos de Materiais Didáticos e Recursos Digitais do PNLD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g327692e29f6_0_4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9920" y="4426238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327692e29f6_0_458"/>
          <p:cNvSpPr txBox="1"/>
          <p:nvPr/>
        </p:nvSpPr>
        <p:spPr>
          <a:xfrm>
            <a:off x="3522964" y="6390650"/>
            <a:ext cx="502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Concluído                Em andamento                Em tramitação                Cancelado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g327692e29f6_0_458"/>
          <p:cNvSpPr/>
          <p:nvPr/>
        </p:nvSpPr>
        <p:spPr>
          <a:xfrm>
            <a:off x="3522963" y="6436375"/>
            <a:ext cx="156300" cy="156300"/>
          </a:xfrm>
          <a:prstGeom prst="ellipse">
            <a:avLst/>
          </a:prstGeom>
          <a:solidFill>
            <a:srgbClr val="BFE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327692e29f6_0_458"/>
          <p:cNvSpPr/>
          <p:nvPr/>
        </p:nvSpPr>
        <p:spPr>
          <a:xfrm>
            <a:off x="4589763" y="6436375"/>
            <a:ext cx="156300" cy="156300"/>
          </a:xfrm>
          <a:prstGeom prst="ellipse">
            <a:avLst/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327692e29f6_0_458"/>
          <p:cNvSpPr/>
          <p:nvPr/>
        </p:nvSpPr>
        <p:spPr>
          <a:xfrm>
            <a:off x="6037563" y="6436375"/>
            <a:ext cx="156300" cy="156300"/>
          </a:xfrm>
          <a:prstGeom prst="ellipse">
            <a:avLst/>
          </a:prstGeom>
          <a:solidFill>
            <a:srgbClr val="FDF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327692e29f6_0_458"/>
          <p:cNvSpPr/>
          <p:nvPr/>
        </p:nvSpPr>
        <p:spPr>
          <a:xfrm>
            <a:off x="7485363" y="6436375"/>
            <a:ext cx="156300" cy="156300"/>
          </a:xfrm>
          <a:prstGeom prst="ellipse">
            <a:avLst/>
          </a:prstGeom>
          <a:solidFill>
            <a:srgbClr val="E099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g327692e29f6_0_4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83687" y="1689512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g327692e29f6_0_4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2887" y="1689512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327692e29f6_0_4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4450" y="4382750"/>
            <a:ext cx="238125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7" name="Google Shape;537;g327692e29f6_0_517"/>
          <p:cNvCxnSpPr/>
          <p:nvPr/>
        </p:nvCxnSpPr>
        <p:spPr>
          <a:xfrm rot="10800000">
            <a:off x="9307300" y="2193097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38" name="Google Shape;538;g327692e29f6_0_517"/>
          <p:cNvCxnSpPr/>
          <p:nvPr/>
        </p:nvCxnSpPr>
        <p:spPr>
          <a:xfrm rot="10800000">
            <a:off x="7244167" y="3699520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39" name="Google Shape;539;g327692e29f6_0_517"/>
          <p:cNvCxnSpPr/>
          <p:nvPr/>
        </p:nvCxnSpPr>
        <p:spPr>
          <a:xfrm rot="10800000">
            <a:off x="4582025" y="219038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40" name="Google Shape;540;g327692e29f6_0_517"/>
          <p:cNvCxnSpPr/>
          <p:nvPr/>
        </p:nvCxnSpPr>
        <p:spPr>
          <a:xfrm rot="10800000">
            <a:off x="2633450" y="3693468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541" name="Google Shape;541;g327692e29f6_0_517"/>
          <p:cNvSpPr/>
          <p:nvPr/>
        </p:nvSpPr>
        <p:spPr>
          <a:xfrm flipH="1" rot="10800000">
            <a:off x="-94488" y="3566279"/>
            <a:ext cx="12381000" cy="45600"/>
          </a:xfrm>
          <a:prstGeom prst="rect">
            <a:avLst/>
          </a:prstGeom>
          <a:solidFill>
            <a:srgbClr val="DBD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g327692e29f6_0_5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6029628" y="708439"/>
            <a:ext cx="110481" cy="12214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g327692e29f6_0_517"/>
          <p:cNvCxnSpPr/>
          <p:nvPr/>
        </p:nvCxnSpPr>
        <p:spPr>
          <a:xfrm rot="10800000">
            <a:off x="543429" y="219038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544" name="Google Shape;544;g327692e29f6_0_517"/>
          <p:cNvGrpSpPr/>
          <p:nvPr/>
        </p:nvGrpSpPr>
        <p:grpSpPr>
          <a:xfrm>
            <a:off x="343404" y="3366135"/>
            <a:ext cx="400050" cy="400050"/>
            <a:chOff x="268983" y="3594735"/>
            <a:chExt cx="400050" cy="400050"/>
          </a:xfrm>
        </p:grpSpPr>
        <p:pic>
          <p:nvPicPr>
            <p:cNvPr id="545" name="Google Shape;545;g327692e29f6_0_5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g327692e29f6_0_5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7" name="Google Shape;547;g327692e29f6_0_5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875" y="1581400"/>
            <a:ext cx="3321475" cy="8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g327692e29f6_0_517"/>
          <p:cNvSpPr txBox="1"/>
          <p:nvPr/>
        </p:nvSpPr>
        <p:spPr>
          <a:xfrm>
            <a:off x="835204" y="1630337"/>
            <a:ext cx="1959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10411/2021  |  2021 - 2025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327692e29f6_0_517"/>
          <p:cNvSpPr txBox="1"/>
          <p:nvPr/>
        </p:nvSpPr>
        <p:spPr>
          <a:xfrm>
            <a:off x="854273" y="1783600"/>
            <a:ext cx="313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Plataforma +PNE: Integrando Dados Conectados, Inteligência Artificial e Análise de Dados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g327692e29f6_0_5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1959" y="1758503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327692e29f6_0_517"/>
          <p:cNvSpPr txBox="1"/>
          <p:nvPr/>
        </p:nvSpPr>
        <p:spPr>
          <a:xfrm>
            <a:off x="848175" y="2498225"/>
            <a:ext cx="343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Planejamento, concepção, implementação e avaliação dos processos que subsidiam a manutenção, atualização e integração dos processos e sistemas necessários para o ecossistema computacional dos escopos vinculados à Plataforma Nacional de Planos de Educação +PNE e TC Educa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52" name="Google Shape;552;g327692e29f6_0_517"/>
          <p:cNvGrpSpPr/>
          <p:nvPr/>
        </p:nvGrpSpPr>
        <p:grpSpPr>
          <a:xfrm>
            <a:off x="2439527" y="3361233"/>
            <a:ext cx="400050" cy="400050"/>
            <a:chOff x="268983" y="3594735"/>
            <a:chExt cx="400050" cy="400050"/>
          </a:xfrm>
        </p:grpSpPr>
        <p:pic>
          <p:nvPicPr>
            <p:cNvPr id="553" name="Google Shape;553;g327692e29f6_0_5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g327692e29f6_0_5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5" name="Google Shape;555;g327692e29f6_0_517"/>
          <p:cNvGrpSpPr/>
          <p:nvPr/>
        </p:nvGrpSpPr>
        <p:grpSpPr>
          <a:xfrm>
            <a:off x="4384698" y="3361233"/>
            <a:ext cx="400050" cy="400050"/>
            <a:chOff x="268983" y="3594735"/>
            <a:chExt cx="400050" cy="400050"/>
          </a:xfrm>
        </p:grpSpPr>
        <p:pic>
          <p:nvPicPr>
            <p:cNvPr id="556" name="Google Shape;556;g327692e29f6_0_5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g327692e29f6_0_5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g327692e29f6_0_517"/>
          <p:cNvGrpSpPr/>
          <p:nvPr/>
        </p:nvGrpSpPr>
        <p:grpSpPr>
          <a:xfrm>
            <a:off x="7059466" y="3361233"/>
            <a:ext cx="400050" cy="400050"/>
            <a:chOff x="268983" y="3594735"/>
            <a:chExt cx="400050" cy="400050"/>
          </a:xfrm>
        </p:grpSpPr>
        <p:pic>
          <p:nvPicPr>
            <p:cNvPr id="559" name="Google Shape;559;g327692e29f6_0_5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g327692e29f6_0_5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g327692e29f6_0_517"/>
          <p:cNvGrpSpPr/>
          <p:nvPr/>
        </p:nvGrpSpPr>
        <p:grpSpPr>
          <a:xfrm>
            <a:off x="9108147" y="3355743"/>
            <a:ext cx="400050" cy="400050"/>
            <a:chOff x="268983" y="3594735"/>
            <a:chExt cx="400050" cy="400050"/>
          </a:xfrm>
        </p:grpSpPr>
        <p:pic>
          <p:nvPicPr>
            <p:cNvPr id="562" name="Google Shape;562;g327692e29f6_0_5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g327692e29f6_0_5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4" name="Google Shape;564;g327692e29f6_0_5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01214" y="4246896"/>
            <a:ext cx="2677556" cy="103984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327692e29f6_0_517"/>
          <p:cNvSpPr txBox="1"/>
          <p:nvPr/>
        </p:nvSpPr>
        <p:spPr>
          <a:xfrm>
            <a:off x="2934543" y="4295823"/>
            <a:ext cx="2001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10523/2021  |  2021 - 2025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327692e29f6_0_517"/>
          <p:cNvSpPr txBox="1"/>
          <p:nvPr/>
        </p:nvSpPr>
        <p:spPr>
          <a:xfrm>
            <a:off x="2953624" y="4449093"/>
            <a:ext cx="2625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Gestão do Conhecimento e Aprendizagem Organizacional do Programa Nacional do Livro e do Material Didático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327692e29f6_0_517"/>
          <p:cNvSpPr txBox="1"/>
          <p:nvPr/>
        </p:nvSpPr>
        <p:spPr>
          <a:xfrm>
            <a:off x="2934551" y="5332250"/>
            <a:ext cx="3205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Identificação dos gargalos informacionais, planejamento de soluções, e otimização dos processos que subsidiam a integração dos diferentes sistemas e atores do ecossistema vinculados ao PNLD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68" name="Google Shape;568;g327692e29f6_0_5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41298" y="4423989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327692e29f6_0_5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57448" y="1701012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g327692e29f6_0_5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59848" y="1553094"/>
            <a:ext cx="2938790" cy="851576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g327692e29f6_0_517"/>
          <p:cNvSpPr txBox="1"/>
          <p:nvPr/>
        </p:nvSpPr>
        <p:spPr>
          <a:xfrm>
            <a:off x="4863653" y="1605069"/>
            <a:ext cx="200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10659/2021  |  2021 - 2022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327692e29f6_0_517"/>
          <p:cNvSpPr txBox="1"/>
          <p:nvPr/>
        </p:nvSpPr>
        <p:spPr>
          <a:xfrm>
            <a:off x="4882724" y="1758350"/>
            <a:ext cx="320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Concepção e Especificação de 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Modelo de Precificação de Obras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Digitais no Contexto do PNLD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327692e29f6_0_517"/>
          <p:cNvSpPr txBox="1"/>
          <p:nvPr/>
        </p:nvSpPr>
        <p:spPr>
          <a:xfrm>
            <a:off x="4803950" y="2490600"/>
            <a:ext cx="4066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Concepção, testes e especificação de um modelo de precificação para obras digitais no contexto do PNLD 2023, envolvendo aspectos como: (1) identificação e classificação de componentes tecnológicos para adequada valoração das obras digitais; (2) identificação e classificação de componentes essenciais para o referencial de preço de uma dada obra digital;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4" name="Google Shape;574;g327692e29f6_0_5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1931" y="4252948"/>
            <a:ext cx="2175040" cy="8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g327692e29f6_0_517"/>
          <p:cNvSpPr txBox="1"/>
          <p:nvPr/>
        </p:nvSpPr>
        <p:spPr>
          <a:xfrm>
            <a:off x="7545260" y="4301875"/>
            <a:ext cx="2001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10698/2021  |  2021 - 2023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g327692e29f6_0_517"/>
          <p:cNvSpPr txBox="1"/>
          <p:nvPr/>
        </p:nvSpPr>
        <p:spPr>
          <a:xfrm>
            <a:off x="7564341" y="4455145"/>
            <a:ext cx="2122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Plataforma Adaptativa de Avaliação e Diagnóstico Pedagógico de Textos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327692e29f6_0_517"/>
          <p:cNvSpPr txBox="1"/>
          <p:nvPr/>
        </p:nvSpPr>
        <p:spPr>
          <a:xfrm>
            <a:off x="7545248" y="5181350"/>
            <a:ext cx="2711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"Desenvolver um modelo de Avaliação Textual, com foco principal em avaliação de redação de forma a garantir redução de custo e a sobrecarga gerada para os professores"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78" name="Google Shape;578;g327692e29f6_0_5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2015" y="4430041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g327692e29f6_0_5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5750" y="1584125"/>
            <a:ext cx="2324074" cy="7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g327692e29f6_0_517"/>
          <p:cNvSpPr txBox="1"/>
          <p:nvPr/>
        </p:nvSpPr>
        <p:spPr>
          <a:xfrm>
            <a:off x="9599075" y="1633049"/>
            <a:ext cx="2008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10748/2021  |  2021 - 2025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327692e29f6_0_517"/>
          <p:cNvSpPr txBox="1"/>
          <p:nvPr/>
        </p:nvSpPr>
        <p:spPr>
          <a:xfrm>
            <a:off x="9618149" y="1786325"/>
            <a:ext cx="2421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 da Rede Brasileira de Ensino Híbrido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g327692e29f6_0_5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05830" y="1761215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327692e29f6_0_517"/>
          <p:cNvSpPr txBox="1"/>
          <p:nvPr/>
        </p:nvSpPr>
        <p:spPr>
          <a:xfrm>
            <a:off x="9612036" y="2400746"/>
            <a:ext cx="2244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Potencializar o ensino híbrido em todos os entes federativos do país por meio dos quatro pilares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4" name="Google Shape;584;g327692e29f6_0_517"/>
          <p:cNvSpPr txBox="1"/>
          <p:nvPr/>
        </p:nvSpPr>
        <p:spPr>
          <a:xfrm>
            <a:off x="3522964" y="6390650"/>
            <a:ext cx="502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Concluído                Em andamento                Em tramitação                Cancelado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5" name="Google Shape;585;g327692e29f6_0_517"/>
          <p:cNvSpPr/>
          <p:nvPr/>
        </p:nvSpPr>
        <p:spPr>
          <a:xfrm>
            <a:off x="3522963" y="6436375"/>
            <a:ext cx="156300" cy="156300"/>
          </a:xfrm>
          <a:prstGeom prst="ellipse">
            <a:avLst/>
          </a:prstGeom>
          <a:solidFill>
            <a:srgbClr val="BFE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327692e29f6_0_517"/>
          <p:cNvSpPr/>
          <p:nvPr/>
        </p:nvSpPr>
        <p:spPr>
          <a:xfrm>
            <a:off x="4589763" y="6436375"/>
            <a:ext cx="156300" cy="156300"/>
          </a:xfrm>
          <a:prstGeom prst="ellipse">
            <a:avLst/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g327692e29f6_0_517"/>
          <p:cNvSpPr/>
          <p:nvPr/>
        </p:nvSpPr>
        <p:spPr>
          <a:xfrm>
            <a:off x="6037563" y="6436375"/>
            <a:ext cx="156300" cy="156300"/>
          </a:xfrm>
          <a:prstGeom prst="ellipse">
            <a:avLst/>
          </a:prstGeom>
          <a:solidFill>
            <a:srgbClr val="FDF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g327692e29f6_0_517"/>
          <p:cNvSpPr/>
          <p:nvPr/>
        </p:nvSpPr>
        <p:spPr>
          <a:xfrm>
            <a:off x="7485363" y="6436375"/>
            <a:ext cx="156300" cy="156300"/>
          </a:xfrm>
          <a:prstGeom prst="ellipse">
            <a:avLst/>
          </a:prstGeom>
          <a:solidFill>
            <a:srgbClr val="E099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g327692e29f6_0_5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8373" y="4430100"/>
            <a:ext cx="2381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g327692e29f6_0_5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0775" y="4282176"/>
            <a:ext cx="2231083" cy="64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5" name="Google Shape;595;g327692e29f6_0_574"/>
          <p:cNvCxnSpPr/>
          <p:nvPr/>
        </p:nvCxnSpPr>
        <p:spPr>
          <a:xfrm rot="10800000">
            <a:off x="8157599" y="3690296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96" name="Google Shape;596;g327692e29f6_0_574"/>
          <p:cNvCxnSpPr/>
          <p:nvPr/>
        </p:nvCxnSpPr>
        <p:spPr>
          <a:xfrm rot="10800000">
            <a:off x="4843379" y="219038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597" name="Google Shape;597;g327692e29f6_0_574"/>
          <p:cNvCxnSpPr/>
          <p:nvPr/>
        </p:nvCxnSpPr>
        <p:spPr>
          <a:xfrm rot="10800000">
            <a:off x="3848947" y="3690296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598" name="Google Shape;598;g327692e29f6_0_574"/>
          <p:cNvSpPr/>
          <p:nvPr/>
        </p:nvSpPr>
        <p:spPr>
          <a:xfrm flipH="1" rot="10800000">
            <a:off x="-94488" y="3566279"/>
            <a:ext cx="12381000" cy="45600"/>
          </a:xfrm>
          <a:prstGeom prst="rect">
            <a:avLst/>
          </a:prstGeom>
          <a:solidFill>
            <a:srgbClr val="DBD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g327692e29f6_0_5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400000">
            <a:off x="6029628" y="708439"/>
            <a:ext cx="110481" cy="12214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g327692e29f6_0_574"/>
          <p:cNvCxnSpPr/>
          <p:nvPr/>
        </p:nvCxnSpPr>
        <p:spPr>
          <a:xfrm rot="10800000">
            <a:off x="544786" y="3681893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601" name="Google Shape;601;g327692e29f6_0_574"/>
          <p:cNvCxnSpPr/>
          <p:nvPr/>
        </p:nvCxnSpPr>
        <p:spPr>
          <a:xfrm rot="10800000">
            <a:off x="1281976" y="2170423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02" name="Google Shape;602;g327692e29f6_0_574"/>
          <p:cNvGrpSpPr/>
          <p:nvPr/>
        </p:nvGrpSpPr>
        <p:grpSpPr>
          <a:xfrm>
            <a:off x="343404" y="3366135"/>
            <a:ext cx="400050" cy="400050"/>
            <a:chOff x="268983" y="3594735"/>
            <a:chExt cx="400050" cy="400050"/>
          </a:xfrm>
        </p:grpSpPr>
        <p:pic>
          <p:nvPicPr>
            <p:cNvPr id="603" name="Google Shape;603;g327692e29f6_0_5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Google Shape;604;g327692e29f6_0_5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5" name="Google Shape;605;g327692e29f6_0_574"/>
          <p:cNvGrpSpPr/>
          <p:nvPr/>
        </p:nvGrpSpPr>
        <p:grpSpPr>
          <a:xfrm>
            <a:off x="1082877" y="3341271"/>
            <a:ext cx="400050" cy="400050"/>
            <a:chOff x="268983" y="3594735"/>
            <a:chExt cx="400050" cy="400050"/>
          </a:xfrm>
        </p:grpSpPr>
        <p:pic>
          <p:nvPicPr>
            <p:cNvPr id="606" name="Google Shape;606;g327692e29f6_0_5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7" name="Google Shape;607;g327692e29f6_0_5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8" name="Google Shape;608;g327692e29f6_0_574"/>
          <p:cNvGrpSpPr/>
          <p:nvPr/>
        </p:nvGrpSpPr>
        <p:grpSpPr>
          <a:xfrm>
            <a:off x="3657352" y="3361233"/>
            <a:ext cx="400050" cy="400050"/>
            <a:chOff x="268983" y="3594735"/>
            <a:chExt cx="400050" cy="400050"/>
          </a:xfrm>
        </p:grpSpPr>
        <p:pic>
          <p:nvPicPr>
            <p:cNvPr id="609" name="Google Shape;609;g327692e29f6_0_5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g327692e29f6_0_5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1" name="Google Shape;611;g327692e29f6_0_574"/>
          <p:cNvGrpSpPr/>
          <p:nvPr/>
        </p:nvGrpSpPr>
        <p:grpSpPr>
          <a:xfrm>
            <a:off x="4656706" y="3361233"/>
            <a:ext cx="400050" cy="400050"/>
            <a:chOff x="268983" y="3594735"/>
            <a:chExt cx="400050" cy="400050"/>
          </a:xfrm>
        </p:grpSpPr>
        <p:pic>
          <p:nvPicPr>
            <p:cNvPr id="612" name="Google Shape;612;g327692e29f6_0_5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g327692e29f6_0_5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4" name="Google Shape;614;g327692e29f6_0_574"/>
          <p:cNvGrpSpPr/>
          <p:nvPr/>
        </p:nvGrpSpPr>
        <p:grpSpPr>
          <a:xfrm>
            <a:off x="7960043" y="3355743"/>
            <a:ext cx="400050" cy="400050"/>
            <a:chOff x="268983" y="3594735"/>
            <a:chExt cx="400050" cy="400050"/>
          </a:xfrm>
        </p:grpSpPr>
        <p:pic>
          <p:nvPicPr>
            <p:cNvPr id="615" name="Google Shape;615;g327692e29f6_0_5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g327692e29f6_0_5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7" name="Google Shape;617;g327692e29f6_0_5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1876" y="4272540"/>
            <a:ext cx="2621809" cy="82375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g327692e29f6_0_574"/>
          <p:cNvSpPr txBox="1"/>
          <p:nvPr/>
        </p:nvSpPr>
        <p:spPr>
          <a:xfrm>
            <a:off x="835204" y="4321466"/>
            <a:ext cx="205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10965/2022  |  2022 - 2025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327692e29f6_0_574"/>
          <p:cNvSpPr txBox="1"/>
          <p:nvPr/>
        </p:nvSpPr>
        <p:spPr>
          <a:xfrm>
            <a:off x="854286" y="4474736"/>
            <a:ext cx="2711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Transformação Digital da Avaliação Pedagógica do PNLD: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Da Pesquisa à Inovação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327692e29f6_0_574"/>
          <p:cNvSpPr txBox="1"/>
          <p:nvPr/>
        </p:nvSpPr>
        <p:spPr>
          <a:xfrm>
            <a:off x="848175" y="5175400"/>
            <a:ext cx="275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"Pesquisa, desenvolvimento, atendimento  help-desk, inovação e transformação digital da avaliação pedagógica do Programa Nacional do Livro e do Material Didático."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21" name="Google Shape;621;g327692e29f6_0_5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1959" y="4451000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g327692e29f6_0_5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55650" y="1518475"/>
            <a:ext cx="2759101" cy="9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g327692e29f6_0_574"/>
          <p:cNvSpPr txBox="1"/>
          <p:nvPr/>
        </p:nvSpPr>
        <p:spPr>
          <a:xfrm>
            <a:off x="1588983" y="1567392"/>
            <a:ext cx="206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10974/2022  |  2022 - 2024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327692e29f6_0_574"/>
          <p:cNvSpPr txBox="1"/>
          <p:nvPr/>
        </p:nvSpPr>
        <p:spPr>
          <a:xfrm>
            <a:off x="1608075" y="1720675"/>
            <a:ext cx="2711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Plataforma Inteligente para Acompanhamento Personalizado e Alerta Preventivo de Evasão e Abandono Escolar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27692e29f6_0_574"/>
          <p:cNvSpPr txBox="1"/>
          <p:nvPr/>
        </p:nvSpPr>
        <p:spPr>
          <a:xfrm>
            <a:off x="1550625" y="2543100"/>
            <a:ext cx="2980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Apoiar a Secretaria de Educação Básica do MEC no desenvolvimento de soluções tecnológicas para promover o acompanhamento personalizado das aprendizagens e da trajetória escolar dos alunos da educação básica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26" name="Google Shape;626;g327692e29f6_0_5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95738" y="1695558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g327692e29f6_0_5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35050" y="4258196"/>
            <a:ext cx="2711165" cy="559183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327692e29f6_0_574"/>
          <p:cNvSpPr txBox="1"/>
          <p:nvPr/>
        </p:nvSpPr>
        <p:spPr>
          <a:xfrm>
            <a:off x="4168379" y="4307122"/>
            <a:ext cx="205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11470/2022  |  2022 - 2026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327692e29f6_0_574"/>
          <p:cNvSpPr txBox="1"/>
          <p:nvPr/>
        </p:nvSpPr>
        <p:spPr>
          <a:xfrm>
            <a:off x="4187461" y="4460392"/>
            <a:ext cx="2711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Insumos de Qualificação de REDs</a:t>
            </a:r>
            <a:endParaRPr b="1" i="0" sz="1100" u="none" cap="none" strike="noStrike">
              <a:solidFill>
                <a:srgbClr val="0B4C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0" name="Google Shape;630;g327692e29f6_0_574"/>
          <p:cNvSpPr txBox="1"/>
          <p:nvPr/>
        </p:nvSpPr>
        <p:spPr>
          <a:xfrm>
            <a:off x="4181350" y="4912025"/>
            <a:ext cx="3894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Desenvolvimento e execução da etapa de análise dos insumos para qualificação dos recursos digitais do PNLD, especialmente para o apoio à etapa de negociação, conforme disposto no V do Art. 8 do Decreto No 9.099, de 18 de julho de 2017. Concepção de soluções inovadoras com apoio de tecnologia para tornar mais eficiente o processo de precificação das obras digitais adquiridas para o Programa. 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31" name="Google Shape;631;g327692e29f6_0_5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75134" y="4451000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g327692e29f6_0_5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98552" y="1544275"/>
            <a:ext cx="2888476" cy="8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327692e29f6_0_574"/>
          <p:cNvSpPr txBox="1"/>
          <p:nvPr/>
        </p:nvSpPr>
        <p:spPr>
          <a:xfrm>
            <a:off x="5131869" y="1593200"/>
            <a:ext cx="206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11476/2022  |  2022 - 2024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327692e29f6_0_574"/>
          <p:cNvSpPr txBox="1"/>
          <p:nvPr/>
        </p:nvSpPr>
        <p:spPr>
          <a:xfrm>
            <a:off x="5169477" y="1746475"/>
            <a:ext cx="275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Gestão Inteligente de Atores Educacionais da Escola com Dados Abertos Conectados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g327692e29f6_0_574"/>
          <p:cNvSpPr txBox="1"/>
          <p:nvPr/>
        </p:nvSpPr>
        <p:spPr>
          <a:xfrm>
            <a:off x="5093525" y="2514025"/>
            <a:ext cx="2980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Desenvolver uma solução de gestão inteligente, com alto potencial de adesão das escolas, para controle de frequência de alunos do ensino básico, visando o enfrentamento do abandono e da evasão escolar.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36" name="Google Shape;636;g327692e29f6_0_57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8624" y="1721366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327692e29f6_0_574"/>
          <p:cNvSpPr txBox="1"/>
          <p:nvPr/>
        </p:nvSpPr>
        <p:spPr>
          <a:xfrm>
            <a:off x="8458975" y="4321475"/>
            <a:ext cx="1927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11668/2022  |  2022 - 2023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g327692e29f6_0_574"/>
          <p:cNvSpPr txBox="1"/>
          <p:nvPr/>
        </p:nvSpPr>
        <p:spPr>
          <a:xfrm>
            <a:off x="8478047" y="4481543"/>
            <a:ext cx="218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Modelo de Projeção</a:t>
            </a:r>
            <a:endParaRPr b="1" i="0" sz="1100" u="none" cap="none" strike="noStrike">
              <a:solidFill>
                <a:srgbClr val="0B4C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de alunos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g327692e29f6_0_574"/>
          <p:cNvSpPr txBox="1"/>
          <p:nvPr/>
        </p:nvSpPr>
        <p:spPr>
          <a:xfrm>
            <a:off x="8471950" y="5008675"/>
            <a:ext cx="354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Concepção de um modelo de projeção do alunado atendido de pelo Programa Nacional do Livro e do Material Didático – PNLD, por meio de modelo(s) estatístico(s) e de inteligência artificial</a:t>
            </a:r>
            <a:endParaRPr b="0" i="0" sz="9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0" name="Google Shape;640;g327692e29f6_0_574"/>
          <p:cNvSpPr txBox="1"/>
          <p:nvPr/>
        </p:nvSpPr>
        <p:spPr>
          <a:xfrm>
            <a:off x="3522964" y="6390650"/>
            <a:ext cx="502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Concluído                Em andamento                Em tramitação                Cancelado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1" name="Google Shape;641;g327692e29f6_0_574"/>
          <p:cNvSpPr/>
          <p:nvPr/>
        </p:nvSpPr>
        <p:spPr>
          <a:xfrm>
            <a:off x="3522963" y="6436375"/>
            <a:ext cx="156300" cy="156300"/>
          </a:xfrm>
          <a:prstGeom prst="ellipse">
            <a:avLst/>
          </a:prstGeom>
          <a:solidFill>
            <a:srgbClr val="BFE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27692e29f6_0_574"/>
          <p:cNvSpPr/>
          <p:nvPr/>
        </p:nvSpPr>
        <p:spPr>
          <a:xfrm>
            <a:off x="4589763" y="6436375"/>
            <a:ext cx="156300" cy="156300"/>
          </a:xfrm>
          <a:prstGeom prst="ellipse">
            <a:avLst/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327692e29f6_0_574"/>
          <p:cNvSpPr/>
          <p:nvPr/>
        </p:nvSpPr>
        <p:spPr>
          <a:xfrm>
            <a:off x="6037563" y="6436375"/>
            <a:ext cx="156300" cy="156300"/>
          </a:xfrm>
          <a:prstGeom prst="ellipse">
            <a:avLst/>
          </a:prstGeom>
          <a:solidFill>
            <a:srgbClr val="FDF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327692e29f6_0_574"/>
          <p:cNvSpPr/>
          <p:nvPr/>
        </p:nvSpPr>
        <p:spPr>
          <a:xfrm>
            <a:off x="7485363" y="6436375"/>
            <a:ext cx="156300" cy="156300"/>
          </a:xfrm>
          <a:prstGeom prst="ellipse">
            <a:avLst/>
          </a:prstGeom>
          <a:solidFill>
            <a:srgbClr val="E099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g327692e29f6_0_574"/>
          <p:cNvCxnSpPr/>
          <p:nvPr/>
        </p:nvCxnSpPr>
        <p:spPr>
          <a:xfrm rot="10800000">
            <a:off x="8949245" y="219038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46" name="Google Shape;646;g327692e29f6_0_574"/>
          <p:cNvGrpSpPr/>
          <p:nvPr/>
        </p:nvGrpSpPr>
        <p:grpSpPr>
          <a:xfrm>
            <a:off x="8749220" y="3366135"/>
            <a:ext cx="400050" cy="400050"/>
            <a:chOff x="268983" y="3594735"/>
            <a:chExt cx="400050" cy="400050"/>
          </a:xfrm>
        </p:grpSpPr>
        <p:pic>
          <p:nvPicPr>
            <p:cNvPr id="647" name="Google Shape;647;g327692e29f6_0_57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g327692e29f6_0_57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9" name="Google Shape;649;g327692e29f6_0_574"/>
          <p:cNvGrpSpPr/>
          <p:nvPr/>
        </p:nvGrpSpPr>
        <p:grpSpPr>
          <a:xfrm>
            <a:off x="8879045" y="1628866"/>
            <a:ext cx="2907925" cy="1244025"/>
            <a:chOff x="7837120" y="4272541"/>
            <a:chExt cx="2907925" cy="1244025"/>
          </a:xfrm>
        </p:grpSpPr>
        <p:pic>
          <p:nvPicPr>
            <p:cNvPr id="650" name="Google Shape;650;g327692e29f6_0_57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197037" y="4272541"/>
              <a:ext cx="2340892" cy="6545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1" name="Google Shape;651;g327692e29f6_0_574"/>
            <p:cNvSpPr txBox="1"/>
            <p:nvPr/>
          </p:nvSpPr>
          <p:spPr>
            <a:xfrm>
              <a:off x="8230365" y="4321467"/>
              <a:ext cx="20586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pt-BR" sz="900" u="none" cap="none" strike="noStrike">
                  <a:solidFill>
                    <a:srgbClr val="0B4C6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TED 11970/2022  |  2022 - 2025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327692e29f6_0_574"/>
            <p:cNvSpPr txBox="1"/>
            <p:nvPr/>
          </p:nvSpPr>
          <p:spPr>
            <a:xfrm>
              <a:off x="8249447" y="4481543"/>
              <a:ext cx="21804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pt-BR" sz="1100" u="none" cap="none" strike="noStrike">
                  <a:solidFill>
                    <a:srgbClr val="0B4C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Observatório de Equidade Educacional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g327692e29f6_0_574"/>
            <p:cNvSpPr txBox="1"/>
            <p:nvPr/>
          </p:nvSpPr>
          <p:spPr>
            <a:xfrm>
              <a:off x="8243345" y="5008666"/>
              <a:ext cx="25017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pt-BR" sz="900" u="none" cap="none" strike="noStrike">
                  <a:solidFill>
                    <a:schemeClr val="dk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Concepção, construção, disponibilização e validação do Observatório da Equidade Educacional.</a:t>
              </a:r>
              <a:endParaRPr b="0" i="0" sz="9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654" name="Google Shape;654;g327692e29f6_0_57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837120" y="4465345"/>
              <a:ext cx="219075" cy="219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Google Shape;659;g327692e29f6_0_641"/>
          <p:cNvCxnSpPr/>
          <p:nvPr/>
        </p:nvCxnSpPr>
        <p:spPr>
          <a:xfrm rot="10800000">
            <a:off x="8514154" y="2177398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660" name="Google Shape;660;g327692e29f6_0_641"/>
          <p:cNvCxnSpPr/>
          <p:nvPr/>
        </p:nvCxnSpPr>
        <p:spPr>
          <a:xfrm rot="10800000">
            <a:off x="6128985" y="3690296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661" name="Google Shape;661;g327692e29f6_0_641"/>
          <p:cNvSpPr/>
          <p:nvPr/>
        </p:nvSpPr>
        <p:spPr>
          <a:xfrm flipH="1" rot="10800000">
            <a:off x="-94488" y="3566279"/>
            <a:ext cx="12381000" cy="45600"/>
          </a:xfrm>
          <a:prstGeom prst="rect">
            <a:avLst/>
          </a:prstGeom>
          <a:solidFill>
            <a:srgbClr val="DBD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g327692e29f6_0_6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6029628" y="708439"/>
            <a:ext cx="110481" cy="12214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3" name="Google Shape;663;g327692e29f6_0_641"/>
          <p:cNvCxnSpPr/>
          <p:nvPr/>
        </p:nvCxnSpPr>
        <p:spPr>
          <a:xfrm rot="10800000">
            <a:off x="1078186" y="3681893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664" name="Google Shape;664;g327692e29f6_0_641"/>
          <p:cNvCxnSpPr/>
          <p:nvPr/>
        </p:nvCxnSpPr>
        <p:spPr>
          <a:xfrm rot="10800000">
            <a:off x="3245501" y="2170423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665" name="Google Shape;665;g327692e29f6_0_641"/>
          <p:cNvGrpSpPr/>
          <p:nvPr/>
        </p:nvGrpSpPr>
        <p:grpSpPr>
          <a:xfrm>
            <a:off x="876804" y="3366135"/>
            <a:ext cx="400050" cy="400050"/>
            <a:chOff x="268983" y="3594735"/>
            <a:chExt cx="400050" cy="400050"/>
          </a:xfrm>
        </p:grpSpPr>
        <p:pic>
          <p:nvPicPr>
            <p:cNvPr id="666" name="Google Shape;666;g327692e29f6_0_6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g327692e29f6_0_6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8" name="Google Shape;668;g327692e29f6_0_641"/>
          <p:cNvGrpSpPr/>
          <p:nvPr/>
        </p:nvGrpSpPr>
        <p:grpSpPr>
          <a:xfrm>
            <a:off x="3046402" y="3341271"/>
            <a:ext cx="400050" cy="400050"/>
            <a:chOff x="268983" y="3594735"/>
            <a:chExt cx="400050" cy="400050"/>
          </a:xfrm>
        </p:grpSpPr>
        <p:pic>
          <p:nvPicPr>
            <p:cNvPr id="669" name="Google Shape;669;g327692e29f6_0_6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g327692e29f6_0_6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1" name="Google Shape;671;g327692e29f6_0_641"/>
          <p:cNvGrpSpPr/>
          <p:nvPr/>
        </p:nvGrpSpPr>
        <p:grpSpPr>
          <a:xfrm>
            <a:off x="5937390" y="3361233"/>
            <a:ext cx="400050" cy="400050"/>
            <a:chOff x="268983" y="3594735"/>
            <a:chExt cx="400050" cy="400050"/>
          </a:xfrm>
        </p:grpSpPr>
        <p:pic>
          <p:nvPicPr>
            <p:cNvPr id="672" name="Google Shape;672;g327692e29f6_0_6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g327692e29f6_0_6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4" name="Google Shape;674;g327692e29f6_0_641"/>
          <p:cNvGrpSpPr/>
          <p:nvPr/>
        </p:nvGrpSpPr>
        <p:grpSpPr>
          <a:xfrm>
            <a:off x="8327481" y="3348246"/>
            <a:ext cx="400050" cy="400050"/>
            <a:chOff x="268983" y="3594735"/>
            <a:chExt cx="400050" cy="400050"/>
          </a:xfrm>
        </p:grpSpPr>
        <p:pic>
          <p:nvPicPr>
            <p:cNvPr id="675" name="Google Shape;675;g327692e29f6_0_6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g327692e29f6_0_6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7" name="Google Shape;677;g327692e29f6_0_6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5100" y="4258200"/>
            <a:ext cx="1992900" cy="6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g327692e29f6_0_641"/>
          <p:cNvSpPr txBox="1"/>
          <p:nvPr/>
        </p:nvSpPr>
        <p:spPr>
          <a:xfrm>
            <a:off x="6448417" y="4307122"/>
            <a:ext cx="205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949797  |  2022 - 2026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g327692e29f6_0_641"/>
          <p:cNvSpPr txBox="1"/>
          <p:nvPr/>
        </p:nvSpPr>
        <p:spPr>
          <a:xfrm>
            <a:off x="6467492" y="4460400"/>
            <a:ext cx="1635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Plataforma de Streaming Público</a:t>
            </a:r>
            <a:endParaRPr b="1" i="0" sz="1100" u="none" cap="none" strike="noStrike">
              <a:solidFill>
                <a:srgbClr val="0B4C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0" name="Google Shape;680;g327692e29f6_0_641"/>
          <p:cNvSpPr txBox="1"/>
          <p:nvPr/>
        </p:nvSpPr>
        <p:spPr>
          <a:xfrm>
            <a:off x="6461375" y="5064425"/>
            <a:ext cx="3043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Desenvolver e lançar uma Plataforma Pública de Acesso e Difusão de Conteúdos Audiovisuais Brasileiros Sob Demanda (Streaming), voltada para a disponibilização de produção audiovisual de realizadores brasileiros.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81" name="Google Shape;681;g327692e29f6_0_6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84934" y="4451000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g327692e29f6_0_6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69299" y="1721366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g327692e29f6_0_6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66473" y="1467000"/>
            <a:ext cx="2524425" cy="10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g327692e29f6_0_641"/>
          <p:cNvSpPr txBox="1"/>
          <p:nvPr/>
        </p:nvSpPr>
        <p:spPr>
          <a:xfrm>
            <a:off x="8799815" y="1515930"/>
            <a:ext cx="2058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13169/2023  |  2023 - 2026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327692e29f6_0_641"/>
          <p:cNvSpPr txBox="1"/>
          <p:nvPr/>
        </p:nvSpPr>
        <p:spPr>
          <a:xfrm>
            <a:off x="8818900" y="1676025"/>
            <a:ext cx="247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Concepção e Implementação de uma Política de Governança de Dados da Educação do Brasil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327692e29f6_0_641"/>
          <p:cNvSpPr txBox="1"/>
          <p:nvPr/>
        </p:nvSpPr>
        <p:spPr>
          <a:xfrm>
            <a:off x="8812800" y="2507950"/>
            <a:ext cx="283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Aprimorar a qualidade e a segurança dos dados educacionais, ao mesmo tempo que promove a colaboração entre redes educacionais municipais, estaduais e do Distrito Federal de maneira conjunta com o governo federal.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87" name="Google Shape;687;g327692e29f6_0_6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06570" y="1659808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327692e29f6_0_641"/>
          <p:cNvSpPr txBox="1"/>
          <p:nvPr/>
        </p:nvSpPr>
        <p:spPr>
          <a:xfrm>
            <a:off x="3522964" y="6390650"/>
            <a:ext cx="502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Concluído                Em andamento                Em tramitação                Cancelado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9" name="Google Shape;689;g327692e29f6_0_641"/>
          <p:cNvSpPr/>
          <p:nvPr/>
        </p:nvSpPr>
        <p:spPr>
          <a:xfrm>
            <a:off x="3522963" y="6436375"/>
            <a:ext cx="156300" cy="156300"/>
          </a:xfrm>
          <a:prstGeom prst="ellipse">
            <a:avLst/>
          </a:prstGeom>
          <a:solidFill>
            <a:srgbClr val="BFE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327692e29f6_0_641"/>
          <p:cNvSpPr/>
          <p:nvPr/>
        </p:nvSpPr>
        <p:spPr>
          <a:xfrm>
            <a:off x="4589763" y="6436375"/>
            <a:ext cx="156300" cy="156300"/>
          </a:xfrm>
          <a:prstGeom prst="ellipse">
            <a:avLst/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327692e29f6_0_641"/>
          <p:cNvSpPr/>
          <p:nvPr/>
        </p:nvSpPr>
        <p:spPr>
          <a:xfrm>
            <a:off x="6037563" y="6436375"/>
            <a:ext cx="156300" cy="156300"/>
          </a:xfrm>
          <a:prstGeom prst="ellipse">
            <a:avLst/>
          </a:prstGeom>
          <a:solidFill>
            <a:srgbClr val="FDF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327692e29f6_0_641"/>
          <p:cNvSpPr/>
          <p:nvPr/>
        </p:nvSpPr>
        <p:spPr>
          <a:xfrm>
            <a:off x="7485363" y="6436375"/>
            <a:ext cx="156300" cy="156300"/>
          </a:xfrm>
          <a:prstGeom prst="ellipse">
            <a:avLst/>
          </a:prstGeom>
          <a:solidFill>
            <a:srgbClr val="E099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g327692e29f6_0_6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47042" y="4246786"/>
            <a:ext cx="2834458" cy="73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327692e29f6_0_641"/>
          <p:cNvSpPr txBox="1"/>
          <p:nvPr/>
        </p:nvSpPr>
        <p:spPr>
          <a:xfrm>
            <a:off x="1380370" y="4295712"/>
            <a:ext cx="1992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11981/2022  |  2022 - 2025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327692e29f6_0_641"/>
          <p:cNvSpPr txBox="1"/>
          <p:nvPr/>
        </p:nvSpPr>
        <p:spPr>
          <a:xfrm>
            <a:off x="1399450" y="4448975"/>
            <a:ext cx="3147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Observatório Nacional da Educação Profissional e Tecnológica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g327692e29f6_0_6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7125" y="4423878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327692e29f6_0_641"/>
          <p:cNvSpPr txBox="1"/>
          <p:nvPr/>
        </p:nvSpPr>
        <p:spPr>
          <a:xfrm>
            <a:off x="1393325" y="5054275"/>
            <a:ext cx="3352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Estruturar uma base de dados abertos e conectados nacionalmente sobre Educação Profissional e Tecnológica, com a implantação e extração de conhecimento utilizando o Soutec como ferramenta de auxílio para escolha e suporte do projeto de vida do aluno no contexto do ensino profissional e tecnológico através do Soutec.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98" name="Google Shape;698;g327692e29f6_0_6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5925" y="1484536"/>
            <a:ext cx="2711176" cy="10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g327692e29f6_0_641"/>
          <p:cNvSpPr txBox="1"/>
          <p:nvPr/>
        </p:nvSpPr>
        <p:spPr>
          <a:xfrm>
            <a:off x="3542394" y="1575113"/>
            <a:ext cx="2066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12244/2023   |  2023 - 2028</a:t>
            </a:r>
            <a:endParaRPr b="0" i="0" sz="900" u="none" cap="none" strike="noStrike">
              <a:solidFill>
                <a:srgbClr val="0B4C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0" name="Google Shape;700;g327692e29f6_0_641"/>
          <p:cNvSpPr txBox="1"/>
          <p:nvPr/>
        </p:nvSpPr>
        <p:spPr>
          <a:xfrm>
            <a:off x="3580002" y="1728388"/>
            <a:ext cx="2759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Inteligência aumentada para Predição do Alunado no Contexto do Programa Nacional do Livro e do Material Didático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327692e29f6_0_641"/>
          <p:cNvSpPr txBox="1"/>
          <p:nvPr/>
        </p:nvSpPr>
        <p:spPr>
          <a:xfrm>
            <a:off x="3626800" y="2586713"/>
            <a:ext cx="2711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Aperfeiçoar e validar um o modelo estatístico híbrido de aprendizado de máquina atualmente utilizado para a predição do número de alunos a serem atendidos pelo PNLD a cada ano letivo.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g327692e29f6_0_6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6029628" y="708439"/>
            <a:ext cx="110481" cy="12214263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g327692e29f6_0_689"/>
          <p:cNvSpPr txBox="1"/>
          <p:nvPr/>
        </p:nvSpPr>
        <p:spPr>
          <a:xfrm>
            <a:off x="3522964" y="6390650"/>
            <a:ext cx="5029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Concluído                Em andamento                Em tramitação                Cancelado</a:t>
            </a:r>
            <a:endParaRPr b="1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8" name="Google Shape;708;g327692e29f6_0_689"/>
          <p:cNvSpPr/>
          <p:nvPr/>
        </p:nvSpPr>
        <p:spPr>
          <a:xfrm>
            <a:off x="3522963" y="6436375"/>
            <a:ext cx="156300" cy="156300"/>
          </a:xfrm>
          <a:prstGeom prst="ellipse">
            <a:avLst/>
          </a:prstGeom>
          <a:solidFill>
            <a:srgbClr val="BFE8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9" name="Google Shape;709;g327692e29f6_0_6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5535" y="1293004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g327692e29f6_0_689"/>
          <p:cNvSpPr/>
          <p:nvPr/>
        </p:nvSpPr>
        <p:spPr>
          <a:xfrm>
            <a:off x="5049813" y="1287206"/>
            <a:ext cx="2938800" cy="1062000"/>
          </a:xfrm>
          <a:prstGeom prst="roundRect">
            <a:avLst>
              <a:gd fmla="val 16667" name="adj"/>
            </a:avLst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1" name="Google Shape;711;g327692e29f6_0_689"/>
          <p:cNvCxnSpPr/>
          <p:nvPr/>
        </p:nvCxnSpPr>
        <p:spPr>
          <a:xfrm rot="10800000">
            <a:off x="4386050" y="3693468"/>
            <a:ext cx="0" cy="5679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712" name="Google Shape;712;g327692e29f6_0_689"/>
          <p:cNvSpPr/>
          <p:nvPr/>
        </p:nvSpPr>
        <p:spPr>
          <a:xfrm flipH="1" rot="10800000">
            <a:off x="-94488" y="3566279"/>
            <a:ext cx="12381000" cy="45600"/>
          </a:xfrm>
          <a:prstGeom prst="rect">
            <a:avLst/>
          </a:prstGeom>
          <a:solidFill>
            <a:srgbClr val="DBD8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3" name="Google Shape;713;g327692e29f6_0_689"/>
          <p:cNvCxnSpPr/>
          <p:nvPr/>
        </p:nvCxnSpPr>
        <p:spPr>
          <a:xfrm rot="10800000">
            <a:off x="543429" y="219038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714" name="Google Shape;714;g327692e29f6_0_689"/>
          <p:cNvGrpSpPr/>
          <p:nvPr/>
        </p:nvGrpSpPr>
        <p:grpSpPr>
          <a:xfrm>
            <a:off x="343404" y="3366135"/>
            <a:ext cx="400050" cy="400050"/>
            <a:chOff x="268983" y="3594735"/>
            <a:chExt cx="400050" cy="400050"/>
          </a:xfrm>
        </p:grpSpPr>
        <p:pic>
          <p:nvPicPr>
            <p:cNvPr id="715" name="Google Shape;715;g327692e29f6_0_6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g327692e29f6_0_68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7" name="Google Shape;717;g327692e29f6_0_689"/>
          <p:cNvSpPr/>
          <p:nvPr/>
        </p:nvSpPr>
        <p:spPr>
          <a:xfrm>
            <a:off x="4589763" y="6436375"/>
            <a:ext cx="156300" cy="156300"/>
          </a:xfrm>
          <a:prstGeom prst="ellipse">
            <a:avLst/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8" name="Google Shape;718;g327692e29f6_0_6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1875" y="1352800"/>
            <a:ext cx="2878800" cy="101859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327692e29f6_0_689"/>
          <p:cNvSpPr txBox="1"/>
          <p:nvPr/>
        </p:nvSpPr>
        <p:spPr>
          <a:xfrm>
            <a:off x="835204" y="1401737"/>
            <a:ext cx="1959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13246/2024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327692e29f6_0_689"/>
          <p:cNvSpPr txBox="1"/>
          <p:nvPr/>
        </p:nvSpPr>
        <p:spPr>
          <a:xfrm>
            <a:off x="854275" y="1555000"/>
            <a:ext cx="2825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Dashboards para os Guias Digitais Interativos do PNLD e Integração com os sistemas PNLD Digital e PNLD Avaliação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327692e29f6_0_689"/>
          <p:cNvSpPr/>
          <p:nvPr/>
        </p:nvSpPr>
        <p:spPr>
          <a:xfrm>
            <a:off x="6037563" y="6436375"/>
            <a:ext cx="156300" cy="156300"/>
          </a:xfrm>
          <a:prstGeom prst="ellipse">
            <a:avLst/>
          </a:prstGeom>
          <a:solidFill>
            <a:srgbClr val="FDF87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327692e29f6_0_689"/>
          <p:cNvSpPr txBox="1"/>
          <p:nvPr/>
        </p:nvSpPr>
        <p:spPr>
          <a:xfrm>
            <a:off x="848175" y="2422025"/>
            <a:ext cx="3205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Estabelecer um framework padronizado e interoperável de governança de dados para</a:t>
            </a:r>
            <a:endParaRPr b="0" i="0" sz="9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instituições educacionais em todo o Brasil, que visa a operacionalizar a Lei no 14.129, de 29 de março de 2021 (Governo Digital), no âmbito da educação, e reduzir os enormes danos à nação apontados pelo TCU no Acórdão n° 391/2023.</a:t>
            </a:r>
            <a:endParaRPr b="0" i="0" sz="9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23" name="Google Shape;723;g327692e29f6_0_689"/>
          <p:cNvGrpSpPr/>
          <p:nvPr/>
        </p:nvGrpSpPr>
        <p:grpSpPr>
          <a:xfrm>
            <a:off x="4192127" y="3361233"/>
            <a:ext cx="400050" cy="400050"/>
            <a:chOff x="268983" y="3594735"/>
            <a:chExt cx="400050" cy="400050"/>
          </a:xfrm>
        </p:grpSpPr>
        <p:pic>
          <p:nvPicPr>
            <p:cNvPr id="724" name="Google Shape;724;g327692e29f6_0_6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g327692e29f6_0_68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6" name="Google Shape;726;g327692e29f6_0_689"/>
          <p:cNvSpPr txBox="1"/>
          <p:nvPr/>
        </p:nvSpPr>
        <p:spPr>
          <a:xfrm>
            <a:off x="5090631" y="1401348"/>
            <a:ext cx="2001000" cy="230700"/>
          </a:xfrm>
          <a:prstGeom prst="rect">
            <a:avLst/>
          </a:prstGeom>
          <a:solidFill>
            <a:srgbClr val="BDF4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14716/2024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327692e29f6_0_689"/>
          <p:cNvSpPr txBox="1"/>
          <p:nvPr/>
        </p:nvSpPr>
        <p:spPr>
          <a:xfrm>
            <a:off x="5109713" y="1569625"/>
            <a:ext cx="2878800" cy="769500"/>
          </a:xfrm>
          <a:prstGeom prst="rect">
            <a:avLst/>
          </a:prstGeom>
          <a:solidFill>
            <a:srgbClr val="BDF4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Mapeamento das Demandas e Otimização da Oferta de Vagas em Educação Infantil com Qualidade e Equidade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g327692e29f6_0_689"/>
          <p:cNvSpPr txBox="1"/>
          <p:nvPr/>
        </p:nvSpPr>
        <p:spPr>
          <a:xfrm>
            <a:off x="5090639" y="2361575"/>
            <a:ext cx="3205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Desenvolver uma plataforma integrada que apoie o mapeamento e a otimização da oferta de vagas na educação infantil,  garantindo uma distribuição eficiente e equitativa dessas vagas, com foco especial nas crianças em situação de vulnerabilidade social.</a:t>
            </a:r>
            <a:endParaRPr b="0" i="0" sz="9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9" name="Google Shape;729;g327692e29f6_0_689"/>
          <p:cNvSpPr/>
          <p:nvPr/>
        </p:nvSpPr>
        <p:spPr>
          <a:xfrm>
            <a:off x="7485363" y="6436375"/>
            <a:ext cx="156300" cy="156300"/>
          </a:xfrm>
          <a:prstGeom prst="ellipse">
            <a:avLst/>
          </a:prstGeom>
          <a:solidFill>
            <a:srgbClr val="E0999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0" name="Google Shape;730;g327692e29f6_0_6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59" y="1682303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327692e29f6_0_689"/>
          <p:cNvSpPr txBox="1"/>
          <p:nvPr/>
        </p:nvSpPr>
        <p:spPr>
          <a:xfrm>
            <a:off x="8901531" y="1287198"/>
            <a:ext cx="2001000" cy="230700"/>
          </a:xfrm>
          <a:prstGeom prst="rect">
            <a:avLst/>
          </a:prstGeom>
          <a:solidFill>
            <a:srgbClr val="BDF4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1999252/2024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2" name="Google Shape;732;g327692e29f6_0_6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8385" y="1293004"/>
            <a:ext cx="2190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g327692e29f6_0_6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67838" y="4164250"/>
            <a:ext cx="2938801" cy="10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g327692e29f6_0_689"/>
          <p:cNvSpPr txBox="1"/>
          <p:nvPr/>
        </p:nvSpPr>
        <p:spPr>
          <a:xfrm>
            <a:off x="4701166" y="4213187"/>
            <a:ext cx="1959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B4C6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TED 139141/2024  |  2064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327692e29f6_0_689"/>
          <p:cNvSpPr txBox="1"/>
          <p:nvPr/>
        </p:nvSpPr>
        <p:spPr>
          <a:xfrm>
            <a:off x="4720236" y="4366450"/>
            <a:ext cx="313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Programa Pé-De-Meia:</a:t>
            </a:r>
            <a:endParaRPr b="1" i="0" sz="1100" u="none" cap="none" strike="noStrike">
              <a:solidFill>
                <a:srgbClr val="0B4C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Operação eficiente empregando a tecnologia para o processamento de dados educacionais massivos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g327692e29f6_0_6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7922" y="4341353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g327692e29f6_0_689"/>
          <p:cNvSpPr txBox="1"/>
          <p:nvPr/>
        </p:nvSpPr>
        <p:spPr>
          <a:xfrm>
            <a:off x="4714151" y="5233475"/>
            <a:ext cx="3557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Desenvolver, implementar e sustentar uma solução de gestão inteligente abrangente para o Programa Pé-de-Meia do governo federal, com foco na operacionalização eficaz e contínua do programa de incentivo financeiro-educacional, englobando estudantes tanto do ensino médio regular quanto da Educação de Jovens e Adultos (EJA).</a:t>
            </a:r>
            <a:endParaRPr b="0" i="0" sz="9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738" name="Google Shape;738;g327692e29f6_0_689"/>
          <p:cNvCxnSpPr/>
          <p:nvPr/>
        </p:nvCxnSpPr>
        <p:spPr>
          <a:xfrm rot="10800000">
            <a:off x="8927254" y="2165135"/>
            <a:ext cx="0" cy="1304400"/>
          </a:xfrm>
          <a:prstGeom prst="straightConnector1">
            <a:avLst/>
          </a:prstGeom>
          <a:noFill/>
          <a:ln cap="flat" cmpd="sng" w="19050">
            <a:solidFill>
              <a:srgbClr val="DBD8C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739" name="Google Shape;739;g327692e29f6_0_689"/>
          <p:cNvGrpSpPr/>
          <p:nvPr/>
        </p:nvGrpSpPr>
        <p:grpSpPr>
          <a:xfrm>
            <a:off x="8727229" y="3340885"/>
            <a:ext cx="400050" cy="400050"/>
            <a:chOff x="268983" y="3594735"/>
            <a:chExt cx="400050" cy="400050"/>
          </a:xfrm>
        </p:grpSpPr>
        <p:pic>
          <p:nvPicPr>
            <p:cNvPr id="740" name="Google Shape;740;g327692e29f6_0_6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8983" y="3594735"/>
              <a:ext cx="400050" cy="400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1" name="Google Shape;741;g327692e29f6_0_68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9490" y="3675697"/>
              <a:ext cx="238125" cy="238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2" name="Google Shape;742;g327692e29f6_0_6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1522" y="1472966"/>
            <a:ext cx="219075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327692e29f6_0_689"/>
          <p:cNvSpPr/>
          <p:nvPr/>
        </p:nvSpPr>
        <p:spPr>
          <a:xfrm>
            <a:off x="8815988" y="1237231"/>
            <a:ext cx="2938800" cy="1062000"/>
          </a:xfrm>
          <a:prstGeom prst="roundRect">
            <a:avLst>
              <a:gd fmla="val 16667" name="adj"/>
            </a:avLst>
          </a:prstGeom>
          <a:solidFill>
            <a:srgbClr val="BD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g327692e29f6_0_689"/>
          <p:cNvSpPr txBox="1"/>
          <p:nvPr/>
        </p:nvSpPr>
        <p:spPr>
          <a:xfrm>
            <a:off x="8815999" y="1468075"/>
            <a:ext cx="2648400" cy="600300"/>
          </a:xfrm>
          <a:prstGeom prst="rect">
            <a:avLst/>
          </a:prstGeom>
          <a:solidFill>
            <a:srgbClr val="BDF4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Soluções de Fomento Direto e</a:t>
            </a:r>
            <a:endParaRPr b="1" i="0" sz="1100" u="none" cap="none" strike="noStrike">
              <a:solidFill>
                <a:srgbClr val="0B4C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100" u="none" cap="none" strike="noStrike">
                <a:solidFill>
                  <a:srgbClr val="0B4C60"/>
                </a:solidFill>
                <a:latin typeface="Montserrat"/>
                <a:ea typeface="Montserrat"/>
                <a:cs typeface="Montserrat"/>
                <a:sym typeface="Montserrat"/>
              </a:rPr>
              <a:t>Indireto do Ministério da Cultura</a:t>
            </a:r>
            <a:endParaRPr b="1" i="0" sz="1100" u="none" cap="none" strike="noStrike">
              <a:solidFill>
                <a:srgbClr val="0B4C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B4C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5" name="Google Shape;745;g327692e29f6_0_689"/>
          <p:cNvSpPr txBox="1"/>
          <p:nvPr/>
        </p:nvSpPr>
        <p:spPr>
          <a:xfrm>
            <a:off x="8901514" y="2358338"/>
            <a:ext cx="320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Criação, aprimoramento ou desenvolvimento de soluções tecnológicas voltadas às atividades de Fomento Direto e Indireto do Ministério da Cultura, promovendo maior eficiência e segurança na gestão das políticas públicas.</a:t>
            </a:r>
            <a:endParaRPr b="0" i="0" sz="9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d3b8f06fc4_0_197"/>
          <p:cNvSpPr txBox="1"/>
          <p:nvPr/>
        </p:nvSpPr>
        <p:spPr>
          <a:xfrm>
            <a:off x="1452563" y="2562096"/>
            <a:ext cx="5818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6600" u="none" cap="none" strike="noStrike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NEES em números</a:t>
            </a:r>
            <a:endParaRPr b="0" i="0" sz="6600" u="none" cap="none" strike="noStrik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51" name="Google Shape;751;g2d3b8f06fc4_0_197"/>
          <p:cNvSpPr txBox="1"/>
          <p:nvPr/>
        </p:nvSpPr>
        <p:spPr>
          <a:xfrm>
            <a:off x="11064875" y="6280150"/>
            <a:ext cx="76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g357ef6a17c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0725" y="1381545"/>
            <a:ext cx="8210550" cy="475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g357ef6a17cc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9263" y="2566988"/>
            <a:ext cx="1133475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g357ef6a17cc_0_23"/>
          <p:cNvSpPr txBox="1"/>
          <p:nvPr/>
        </p:nvSpPr>
        <p:spPr>
          <a:xfrm>
            <a:off x="7799826" y="1875411"/>
            <a:ext cx="1971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Colaboradores</a:t>
            </a:r>
            <a:endParaRPr b="0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9" name="Google Shape;759;g357ef6a17cc_0_23"/>
          <p:cNvSpPr txBox="1"/>
          <p:nvPr/>
        </p:nvSpPr>
        <p:spPr>
          <a:xfrm>
            <a:off x="7787126" y="1479908"/>
            <a:ext cx="255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222E3A"/>
                </a:solidFill>
                <a:latin typeface="Inter"/>
                <a:ea typeface="Inter"/>
                <a:cs typeface="Inter"/>
                <a:sym typeface="Inter"/>
              </a:rPr>
              <a:t>700+</a:t>
            </a:r>
            <a:endParaRPr b="1" i="0" sz="2800" u="none" cap="none" strike="noStrike">
              <a:solidFill>
                <a:srgbClr val="222E3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0" name="Google Shape;760;g357ef6a17cc_0_23"/>
          <p:cNvSpPr txBox="1"/>
          <p:nvPr/>
        </p:nvSpPr>
        <p:spPr>
          <a:xfrm>
            <a:off x="8360322" y="3170811"/>
            <a:ext cx="261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Parceiros Institucionais</a:t>
            </a:r>
            <a:endParaRPr b="0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1" name="Google Shape;761;g357ef6a17cc_0_23"/>
          <p:cNvSpPr txBox="1"/>
          <p:nvPr/>
        </p:nvSpPr>
        <p:spPr>
          <a:xfrm>
            <a:off x="8347623" y="2775300"/>
            <a:ext cx="99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222E3A"/>
                </a:solidFill>
                <a:latin typeface="Inter"/>
                <a:ea typeface="Inter"/>
                <a:cs typeface="Inter"/>
                <a:sym typeface="Inter"/>
              </a:rPr>
              <a:t>35+</a:t>
            </a:r>
            <a:endParaRPr b="1" i="0" sz="2800" u="none" cap="none" strike="noStrike">
              <a:solidFill>
                <a:srgbClr val="222E3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2" name="Google Shape;762;g357ef6a17cc_0_23"/>
          <p:cNvSpPr txBox="1"/>
          <p:nvPr/>
        </p:nvSpPr>
        <p:spPr>
          <a:xfrm>
            <a:off x="7890422" y="4545621"/>
            <a:ext cx="261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Prêmios recebidos</a:t>
            </a:r>
            <a:endParaRPr b="0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3" name="Google Shape;763;g357ef6a17cc_0_23"/>
          <p:cNvSpPr txBox="1"/>
          <p:nvPr/>
        </p:nvSpPr>
        <p:spPr>
          <a:xfrm>
            <a:off x="7877722" y="4150118"/>
            <a:ext cx="255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222E3A"/>
                </a:solidFill>
                <a:latin typeface="Inter"/>
                <a:ea typeface="Inter"/>
                <a:cs typeface="Inter"/>
                <a:sym typeface="Inter"/>
              </a:rPr>
              <a:t>130+</a:t>
            </a:r>
            <a:endParaRPr b="1" i="0" sz="2800" u="none" cap="none" strike="noStrike">
              <a:solidFill>
                <a:srgbClr val="222E3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4" name="Google Shape;764;g357ef6a17cc_0_23"/>
          <p:cNvSpPr txBox="1"/>
          <p:nvPr/>
        </p:nvSpPr>
        <p:spPr>
          <a:xfrm>
            <a:off x="2389626" y="1875411"/>
            <a:ext cx="1971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Escolas Impactadas</a:t>
            </a:r>
            <a:endParaRPr b="0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5" name="Google Shape;765;g357ef6a17cc_0_23"/>
          <p:cNvSpPr txBox="1"/>
          <p:nvPr/>
        </p:nvSpPr>
        <p:spPr>
          <a:xfrm>
            <a:off x="1851146" y="1479908"/>
            <a:ext cx="255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222E3A"/>
                </a:solidFill>
                <a:latin typeface="Inter"/>
                <a:ea typeface="Inter"/>
                <a:cs typeface="Inter"/>
                <a:sym typeface="Inter"/>
              </a:rPr>
              <a:t>180.000+</a:t>
            </a:r>
            <a:endParaRPr b="1" i="0" sz="2800" u="none" cap="none" strike="noStrike">
              <a:solidFill>
                <a:srgbClr val="222E3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6" name="Google Shape;766;g357ef6a17cc_0_23"/>
          <p:cNvSpPr txBox="1"/>
          <p:nvPr/>
        </p:nvSpPr>
        <p:spPr>
          <a:xfrm>
            <a:off x="1113702" y="3140331"/>
            <a:ext cx="261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Municípios </a:t>
            </a:r>
            <a:endParaRPr b="0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7" name="Google Shape;767;g357ef6a17cc_0_23"/>
          <p:cNvSpPr txBox="1"/>
          <p:nvPr/>
        </p:nvSpPr>
        <p:spPr>
          <a:xfrm>
            <a:off x="1101002" y="2744828"/>
            <a:ext cx="255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222E3A"/>
                </a:solidFill>
                <a:latin typeface="Inter"/>
                <a:ea typeface="Inter"/>
                <a:cs typeface="Inter"/>
                <a:sym typeface="Inter"/>
              </a:rPr>
              <a:t>5.000+</a:t>
            </a:r>
            <a:endParaRPr b="1" i="0" sz="2800" u="none" cap="none" strike="noStrike">
              <a:solidFill>
                <a:srgbClr val="222E3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8" name="Google Shape;768;g357ef6a17cc_0_23"/>
          <p:cNvSpPr txBox="1"/>
          <p:nvPr/>
        </p:nvSpPr>
        <p:spPr>
          <a:xfrm>
            <a:off x="1687742" y="4659921"/>
            <a:ext cx="261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Alunos Impactados</a:t>
            </a:r>
            <a:endParaRPr b="0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9" name="Google Shape;769;g357ef6a17cc_0_23"/>
          <p:cNvSpPr txBox="1"/>
          <p:nvPr/>
        </p:nvSpPr>
        <p:spPr>
          <a:xfrm>
            <a:off x="1675042" y="4256798"/>
            <a:ext cx="255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222E3A"/>
                </a:solidFill>
                <a:latin typeface="Inter"/>
                <a:ea typeface="Inter"/>
                <a:cs typeface="Inter"/>
                <a:sym typeface="Inter"/>
              </a:rPr>
              <a:t>30 milhões+</a:t>
            </a:r>
            <a:endParaRPr b="1" i="0" sz="2800" u="none" cap="none" strike="noStrike">
              <a:solidFill>
                <a:srgbClr val="222E3A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0" name="Google Shape;770;g357ef6a17cc_0_23"/>
          <p:cNvSpPr txBox="1"/>
          <p:nvPr/>
        </p:nvSpPr>
        <p:spPr>
          <a:xfrm>
            <a:off x="4806375" y="5877253"/>
            <a:ext cx="261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Professores impactados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g357ef6a17cc_0_23"/>
          <p:cNvSpPr txBox="1"/>
          <p:nvPr/>
        </p:nvSpPr>
        <p:spPr>
          <a:xfrm>
            <a:off x="4816535" y="5481750"/>
            <a:ext cx="2559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2800" u="none" cap="none" strike="noStrike">
                <a:solidFill>
                  <a:srgbClr val="222E3A"/>
                </a:solidFill>
                <a:latin typeface="Inter"/>
                <a:ea typeface="Inter"/>
                <a:cs typeface="Inter"/>
                <a:sym typeface="Inter"/>
              </a:rPr>
              <a:t>1 milhão+</a:t>
            </a:r>
            <a:endParaRPr b="1" i="0" sz="2800" u="none" cap="none" strike="noStrike">
              <a:solidFill>
                <a:srgbClr val="222E3A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605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 txBox="1"/>
          <p:nvPr/>
        </p:nvSpPr>
        <p:spPr>
          <a:xfrm>
            <a:off x="446688" y="4319575"/>
            <a:ext cx="3589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Trabalhamos para impactar positivamente o </a:t>
            </a:r>
            <a:r>
              <a:rPr b="1" i="0" lang="pt-BR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ecossistema educacional brasileiro </a:t>
            </a:r>
            <a:r>
              <a:rPr b="0" i="0" lang="pt-BR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 promover a </a:t>
            </a:r>
            <a:r>
              <a:rPr b="1" i="0" lang="pt-BR" sz="2000" u="none" cap="none" strike="noStrike">
                <a:solidFill>
                  <a:srgbClr val="FFFF00"/>
                </a:solidFill>
                <a:latin typeface="Inter"/>
                <a:ea typeface="Inter"/>
                <a:cs typeface="Inter"/>
                <a:sym typeface="Inter"/>
              </a:rPr>
              <a:t>equidade</a:t>
            </a:r>
            <a:r>
              <a:rPr b="1" i="0" lang="pt-BR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na educação</a:t>
            </a:r>
            <a:endParaRPr b="1" i="0" sz="2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5" name="Google Shape;205;p3"/>
          <p:cNvCxnSpPr/>
          <p:nvPr/>
        </p:nvCxnSpPr>
        <p:spPr>
          <a:xfrm>
            <a:off x="446688" y="6280138"/>
            <a:ext cx="375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6" name="Google Shape;206;p3"/>
          <p:cNvSpPr txBox="1"/>
          <p:nvPr/>
        </p:nvSpPr>
        <p:spPr>
          <a:xfrm>
            <a:off x="11064875" y="6280150"/>
            <a:ext cx="769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9200" y="1150451"/>
            <a:ext cx="72625" cy="5129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"/>
          <p:cNvSpPr txBox="1"/>
          <p:nvPr/>
        </p:nvSpPr>
        <p:spPr>
          <a:xfrm>
            <a:off x="5773350" y="1150450"/>
            <a:ext cx="5100000" cy="4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O NEES</a:t>
            </a: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, grupo de pesquisa vinculado ao Instituto de Computação (IC) da Universidade Federal de Alagoas (UFAL), </a:t>
            </a: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foi criado em 2011</a:t>
            </a: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, a partir da inquietação dos professores e pesquisadores Ig Ibert Bittencourt e Alan Pedro da Silva em colaborar com a educação brasileira.</a:t>
            </a:r>
            <a:endParaRPr b="0" i="0" sz="13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Ao longo dos anos, o grupo, que surgiu com o intuito de </a:t>
            </a: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promover a redução da desigualdade, oferecendo mais oportunidades e mais aprendizados à população</a:t>
            </a: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, amadureceu, e as várias experiências adquiridas permitiram que o NEES ampliasse seu escopo de atuação.</a:t>
            </a:r>
            <a:endParaRPr b="0" i="0" sz="13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Atualmente, o Núcleo executa projetos por meio de Termos de </a:t>
            </a: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Execução Descentralizadas (TEDs), em parceria com o MEC, SEB, </a:t>
            </a: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FNDE</a:t>
            </a: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, STIC e Ministério da Cultura</a:t>
            </a:r>
            <a:r>
              <a:rPr b="1" lang="pt-BR" sz="13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pt-BR" sz="1300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</a:t>
            </a: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lém de firmar acordos e convênios com estados e municípios para o desenvolvimento de tecnologias voltadas à educação.</a:t>
            </a:r>
            <a:endParaRPr b="0" i="0" sz="13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9" name="Google Shape;20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60025" y="551049"/>
            <a:ext cx="1141600" cy="3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g2d3b8f06fc4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44982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g2d3b8f06fc4_0_332"/>
          <p:cNvSpPr txBox="1"/>
          <p:nvPr/>
        </p:nvSpPr>
        <p:spPr>
          <a:xfrm>
            <a:off x="77975" y="3616875"/>
            <a:ext cx="3294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3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Rede de Universidades</a:t>
            </a:r>
            <a:r>
              <a:rPr b="0" i="0" lang="pt-BR" sz="3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b="0" i="0" sz="3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3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 instituições parceiras </a:t>
            </a:r>
            <a:endParaRPr b="0" i="0" sz="3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778" name="Google Shape;778;g2d3b8f06fc4_0_332"/>
          <p:cNvCxnSpPr/>
          <p:nvPr/>
        </p:nvCxnSpPr>
        <p:spPr>
          <a:xfrm flipH="1" rot="10800000">
            <a:off x="177638" y="6472263"/>
            <a:ext cx="2757900" cy="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g2d3b8f06fc4_0_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9825" y="899300"/>
            <a:ext cx="8515748" cy="5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75" y="-139700"/>
            <a:ext cx="12477750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25"/>
          <p:cNvSpPr txBox="1"/>
          <p:nvPr/>
        </p:nvSpPr>
        <p:spPr>
          <a:xfrm>
            <a:off x="1182688" y="3062288"/>
            <a:ext cx="544671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272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pt-BR" sz="8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Obrigado!</a:t>
            </a:r>
            <a:endParaRPr b="0" i="0" sz="8800" u="none" cap="none" strike="noStrike">
              <a:solidFill>
                <a:schemeClr val="accen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6" name="Google Shape;786;p25"/>
          <p:cNvSpPr txBox="1"/>
          <p:nvPr/>
        </p:nvSpPr>
        <p:spPr>
          <a:xfrm>
            <a:off x="1276350" y="3938588"/>
            <a:ext cx="6294438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FFC000"/>
                </a:solidFill>
                <a:latin typeface="Inter"/>
                <a:ea typeface="Inter"/>
                <a:cs typeface="Inter"/>
                <a:sym typeface="Inter"/>
              </a:rPr>
              <a:t>WWW.NEES.UFAL.BR</a:t>
            </a:r>
            <a:endParaRPr b="0" i="0" sz="1200" u="none" cap="none" strike="noStrike">
              <a:solidFill>
                <a:srgbClr val="FFC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87" name="Google Shape;7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2425" y="5462588"/>
            <a:ext cx="2301875" cy="74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/>
          <p:nvPr/>
        </p:nvSpPr>
        <p:spPr>
          <a:xfrm>
            <a:off x="1452563" y="2536825"/>
            <a:ext cx="8621712" cy="178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6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Estrutura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6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organizacional</a:t>
            </a:r>
            <a:endParaRPr b="0" i="0" sz="66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-76200" y="-401634"/>
            <a:ext cx="12344400" cy="17013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 txBox="1"/>
          <p:nvPr/>
        </p:nvSpPr>
        <p:spPr>
          <a:xfrm>
            <a:off x="434475" y="149175"/>
            <a:ext cx="26136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4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b="0" i="0" lang="pt-BR" sz="4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imeli</a:t>
            </a:r>
            <a:r>
              <a:rPr b="0" i="0" lang="pt-BR" sz="4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ne</a:t>
            </a:r>
            <a:endParaRPr b="0" i="0" sz="48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63" y="1940325"/>
            <a:ext cx="11651675" cy="3888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/>
          <p:nvPr/>
        </p:nvSpPr>
        <p:spPr>
          <a:xfrm>
            <a:off x="78815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80350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281885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387490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493095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6043975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704305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8115375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915515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10194925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11299800" y="2382525"/>
            <a:ext cx="252300" cy="252300"/>
          </a:xfrm>
          <a:prstGeom prst="ellipse">
            <a:avLst/>
          </a:prstGeom>
          <a:gradFill>
            <a:gsLst>
              <a:gs pos="0">
                <a:srgbClr val="ED2129"/>
              </a:gs>
              <a:gs pos="25000">
                <a:srgbClr val="F37324"/>
              </a:gs>
              <a:gs pos="100000">
                <a:srgbClr val="F9C620"/>
              </a:gs>
            </a:gsLst>
            <a:lin ang="190794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11037475" y="2755075"/>
            <a:ext cx="884400" cy="14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11181600" y="2684675"/>
            <a:ext cx="488700" cy="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060606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2023</a:t>
            </a:r>
            <a:endParaRPr b="0" i="0" sz="1000" u="none" cap="none" strike="noStrike">
              <a:solidFill>
                <a:srgbClr val="060606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11014650" y="2936975"/>
            <a:ext cx="822600" cy="1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pt-BR" sz="750" u="none" cap="none" strike="noStrike">
                <a:solidFill>
                  <a:srgbClr val="444746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A estruturação do Instituto ISA, 2024 - A estruturação do Jornada da Equidade, a estruturação do sistema educacional de El Salvador</a:t>
            </a:r>
            <a:endParaRPr b="1" i="0" sz="500" u="none" cap="none" strike="noStrike">
              <a:solidFill>
                <a:srgbClr val="06060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/>
        </p:nvSpPr>
        <p:spPr>
          <a:xfrm>
            <a:off x="1280309" y="2397750"/>
            <a:ext cx="99552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3000" u="none" cap="none" strike="noStrike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Nosso Propósito</a:t>
            </a:r>
            <a:r>
              <a:rPr b="0" i="0" lang="pt-BR" sz="6600" u="none" cap="none" strike="noStrike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endParaRPr b="0" i="0" sz="6600" u="none" cap="none" strike="noStrik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6600" u="none" cap="none" strike="noStrike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Equidade Educacional</a:t>
            </a:r>
            <a:endParaRPr b="0" i="0" sz="6600" u="none" cap="none" strike="noStrike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11064875" y="6280150"/>
            <a:ext cx="769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d3b8f06fc4_0_77"/>
          <p:cNvSpPr txBox="1"/>
          <p:nvPr/>
        </p:nvSpPr>
        <p:spPr>
          <a:xfrm>
            <a:off x="991350" y="1268025"/>
            <a:ext cx="260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4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Nossos Valores</a:t>
            </a:r>
            <a:endParaRPr b="1" i="0" sz="24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3" name="Google Shape;243;g2d3b8f06fc4_0_77"/>
          <p:cNvSpPr/>
          <p:nvPr/>
        </p:nvSpPr>
        <p:spPr>
          <a:xfrm>
            <a:off x="982125" y="2006850"/>
            <a:ext cx="501900" cy="5019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2d3b8f06fc4_0_77"/>
          <p:cNvSpPr txBox="1"/>
          <p:nvPr/>
        </p:nvSpPr>
        <p:spPr>
          <a:xfrm>
            <a:off x="1532175" y="1908725"/>
            <a:ext cx="41649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Princípios éticos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Valorizar relações alicerçadas sobre princípios éticos como integridade, honestidade e compromisso com a sociedade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5" name="Google Shape;245;g2d3b8f06fc4_0_77"/>
          <p:cNvSpPr txBox="1"/>
          <p:nvPr/>
        </p:nvSpPr>
        <p:spPr>
          <a:xfrm>
            <a:off x="1540175" y="5469525"/>
            <a:ext cx="38967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Transparência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Primar pela transparência nos processos institucionais, fortalecendo as relações de confiança com a sociedade.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g2d3b8f06fc4_0_77"/>
          <p:cNvSpPr txBox="1"/>
          <p:nvPr/>
        </p:nvSpPr>
        <p:spPr>
          <a:xfrm>
            <a:off x="1532175" y="3064325"/>
            <a:ext cx="41649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Melhoria contínua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Buscar o aperfeiçoamento contínuo de nossos produtos e a excelência em nossos serviços, objetivando soluções inovadoras, personalizadas e otimizadas para todos os stakeholders.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" name="Google Shape;247;g2d3b8f06fc4_0_77"/>
          <p:cNvSpPr txBox="1"/>
          <p:nvPr/>
        </p:nvSpPr>
        <p:spPr>
          <a:xfrm>
            <a:off x="1532175" y="4420950"/>
            <a:ext cx="41649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Qualidade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Prezar pela qualidade, eficácia e eficiência na definição de atividades e execução de tarefas.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g2d3b8f06fc4_0_77"/>
          <p:cNvSpPr txBox="1"/>
          <p:nvPr/>
        </p:nvSpPr>
        <p:spPr>
          <a:xfrm>
            <a:off x="6839800" y="1921325"/>
            <a:ext cx="38967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Comunicação pública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Promover a comunicação pública, ampliando a percepção da sociedade sobre os impactos da transformação digital na educação.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9" name="Google Shape;249;g2d3b8f06fc4_0_77"/>
          <p:cNvSpPr txBox="1"/>
          <p:nvPr/>
        </p:nvSpPr>
        <p:spPr>
          <a:xfrm>
            <a:off x="6853800" y="3123925"/>
            <a:ext cx="38967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Conhecimento científico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Primar pelo conhecimento científico e pelas evidências como alicerces para realização das nossas ações.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0" name="Google Shape;250;g2d3b8f06fc4_0_77"/>
          <p:cNvSpPr txBox="1"/>
          <p:nvPr/>
        </p:nvSpPr>
        <p:spPr>
          <a:xfrm>
            <a:off x="6837525" y="4326525"/>
            <a:ext cx="38967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Bem-estar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Proporcionar o bem-estar psicológico e o crescimento profissional dos seus membros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g2d3b8f06fc4_0_77"/>
          <p:cNvSpPr/>
          <p:nvPr/>
        </p:nvSpPr>
        <p:spPr>
          <a:xfrm>
            <a:off x="982125" y="3123925"/>
            <a:ext cx="501900" cy="5019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d3b8f06fc4_0_77"/>
          <p:cNvSpPr/>
          <p:nvPr/>
        </p:nvSpPr>
        <p:spPr>
          <a:xfrm>
            <a:off x="982125" y="4509375"/>
            <a:ext cx="501900" cy="5019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d3b8f06fc4_0_77"/>
          <p:cNvSpPr/>
          <p:nvPr/>
        </p:nvSpPr>
        <p:spPr>
          <a:xfrm>
            <a:off x="982125" y="5560225"/>
            <a:ext cx="501900" cy="5019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d3b8f06fc4_0_77"/>
          <p:cNvSpPr/>
          <p:nvPr/>
        </p:nvSpPr>
        <p:spPr>
          <a:xfrm>
            <a:off x="6295925" y="2053425"/>
            <a:ext cx="501900" cy="5019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d3b8f06fc4_0_77"/>
          <p:cNvSpPr/>
          <p:nvPr/>
        </p:nvSpPr>
        <p:spPr>
          <a:xfrm>
            <a:off x="6295925" y="3272300"/>
            <a:ext cx="501900" cy="5019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d3b8f06fc4_0_77"/>
          <p:cNvSpPr/>
          <p:nvPr/>
        </p:nvSpPr>
        <p:spPr>
          <a:xfrm>
            <a:off x="6295925" y="4398375"/>
            <a:ext cx="501900" cy="5019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2d3b8f06fc4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296" y="2135855"/>
            <a:ext cx="281625" cy="22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d3b8f06fc4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833" y="3220633"/>
            <a:ext cx="308475" cy="3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d3b8f06fc4_0_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8838" y="4606090"/>
            <a:ext cx="308475" cy="30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d3b8f06fc4_0_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2264" y="5670365"/>
            <a:ext cx="281626" cy="2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d3b8f06fc4_0_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06063" y="2163563"/>
            <a:ext cx="281626" cy="2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d3b8f06fc4_0_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3837" y="3363825"/>
            <a:ext cx="166092" cy="3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d3b8f06fc4_0_7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92638" y="4491165"/>
            <a:ext cx="308475" cy="30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g30a8ddbdbb9_0_0"/>
          <p:cNvCxnSpPr/>
          <p:nvPr/>
        </p:nvCxnSpPr>
        <p:spPr>
          <a:xfrm>
            <a:off x="655538" y="1455388"/>
            <a:ext cx="3756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30a8ddbdbb9_0_0"/>
          <p:cNvSpPr txBox="1"/>
          <p:nvPr/>
        </p:nvSpPr>
        <p:spPr>
          <a:xfrm>
            <a:off x="655539" y="449738"/>
            <a:ext cx="41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Nossos Pilares</a:t>
            </a:r>
            <a:endParaRPr b="1" i="0" sz="20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0" name="Google Shape;270;g30a8ddbdbb9_0_0"/>
          <p:cNvSpPr txBox="1"/>
          <p:nvPr/>
        </p:nvSpPr>
        <p:spPr>
          <a:xfrm>
            <a:off x="11064875" y="6280150"/>
            <a:ext cx="76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71" name="Google Shape;271;g30a8ddbdbb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0025" y="551049"/>
            <a:ext cx="1141600" cy="3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0a8ddbdbb9_0_0"/>
          <p:cNvSpPr txBox="1"/>
          <p:nvPr/>
        </p:nvSpPr>
        <p:spPr>
          <a:xfrm>
            <a:off x="-76200" y="-401634"/>
            <a:ext cx="12344400" cy="17013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0a8ddbdbb9_0_0"/>
          <p:cNvSpPr txBox="1"/>
          <p:nvPr/>
        </p:nvSpPr>
        <p:spPr>
          <a:xfrm>
            <a:off x="434475" y="149175"/>
            <a:ext cx="44052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4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Nossos Pilares</a:t>
            </a:r>
            <a:endParaRPr b="0" i="0" sz="48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g30a8ddbdbb9_0_0"/>
          <p:cNvSpPr txBox="1"/>
          <p:nvPr/>
        </p:nvSpPr>
        <p:spPr>
          <a:xfrm>
            <a:off x="521775" y="1506325"/>
            <a:ext cx="108189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30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Atuação</a:t>
            </a:r>
            <a:endParaRPr b="1" i="0" sz="30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Com foco na inovação social e no potencial transformador da informática aplicada à educação, o</a:t>
            </a: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NEES</a:t>
            </a:r>
            <a:r>
              <a:rPr b="0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 atua em </a:t>
            </a:r>
            <a:r>
              <a:rPr b="1" i="0" lang="pt-BR" sz="1300" u="none" cap="none" strike="noStrike">
                <a:solidFill>
                  <a:srgbClr val="595959"/>
                </a:solidFill>
                <a:latin typeface="Inter"/>
                <a:ea typeface="Inter"/>
                <a:cs typeface="Inter"/>
                <a:sym typeface="Inter"/>
              </a:rPr>
              <a:t>quatro principais pilares:</a:t>
            </a:r>
            <a:endParaRPr b="1" i="0" sz="1200" u="none" cap="none" strike="noStrike">
              <a:solidFill>
                <a:srgbClr val="59595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5" name="Google Shape;275;g30a8ddbdbb9_0_0"/>
          <p:cNvSpPr/>
          <p:nvPr/>
        </p:nvSpPr>
        <p:spPr>
          <a:xfrm>
            <a:off x="744025" y="3214400"/>
            <a:ext cx="1763100" cy="17631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0a8ddbdbb9_0_0"/>
          <p:cNvSpPr/>
          <p:nvPr/>
        </p:nvSpPr>
        <p:spPr>
          <a:xfrm>
            <a:off x="3461275" y="3214400"/>
            <a:ext cx="1763100" cy="17631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0a8ddbdbb9_0_0"/>
          <p:cNvSpPr/>
          <p:nvPr/>
        </p:nvSpPr>
        <p:spPr>
          <a:xfrm>
            <a:off x="6188300" y="3214400"/>
            <a:ext cx="1763100" cy="17631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0a8ddbdbb9_0_0"/>
          <p:cNvSpPr/>
          <p:nvPr/>
        </p:nvSpPr>
        <p:spPr>
          <a:xfrm>
            <a:off x="8885250" y="3214400"/>
            <a:ext cx="1763100" cy="1763100"/>
          </a:xfrm>
          <a:prstGeom prst="ellipse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30a8ddbdbb9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603" y="3504050"/>
            <a:ext cx="989622" cy="108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0a8ddbdbb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7120" y="3393203"/>
            <a:ext cx="688954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0a8ddbdbb9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94145" y="3640057"/>
            <a:ext cx="1151425" cy="9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0a8ddbdbb9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24875" y="3567225"/>
            <a:ext cx="1083850" cy="108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0a8ddbdbb9_0_0"/>
          <p:cNvSpPr txBox="1"/>
          <p:nvPr/>
        </p:nvSpPr>
        <p:spPr>
          <a:xfrm>
            <a:off x="820225" y="5159925"/>
            <a:ext cx="1763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Pesquisa Aplicada</a:t>
            </a:r>
            <a:endParaRPr b="1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g30a8ddbdbb9_0_0"/>
          <p:cNvSpPr txBox="1"/>
          <p:nvPr/>
        </p:nvSpPr>
        <p:spPr>
          <a:xfrm>
            <a:off x="3420050" y="5159925"/>
            <a:ext cx="17631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Políticas Públicas Educacionais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5" name="Google Shape;285;g30a8ddbdbb9_0_0"/>
          <p:cNvSpPr txBox="1"/>
          <p:nvPr/>
        </p:nvSpPr>
        <p:spPr>
          <a:xfrm>
            <a:off x="6188326" y="5145325"/>
            <a:ext cx="1863600" cy="7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Empreendedorismo Social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g30a8ddbdbb9_0_0"/>
          <p:cNvSpPr txBox="1"/>
          <p:nvPr/>
        </p:nvSpPr>
        <p:spPr>
          <a:xfrm>
            <a:off x="8835000" y="5145325"/>
            <a:ext cx="1863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Educação e Comunicação Pública da Ciência e da Tecnologia</a:t>
            </a:r>
            <a:endParaRPr b="0" i="0" sz="1400" u="none" cap="none" strike="noStrike">
              <a:solidFill>
                <a:srgbClr val="5959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 txBox="1"/>
          <p:nvPr/>
        </p:nvSpPr>
        <p:spPr>
          <a:xfrm>
            <a:off x="1452563" y="2536825"/>
            <a:ext cx="86217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pt-BR" sz="6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Nossa Estrutura</a:t>
            </a:r>
            <a:endParaRPr b="1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pt-BR" sz="6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Organizacional</a:t>
            </a:r>
            <a:endParaRPr b="1" i="0" sz="6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6"/>
          <p:cNvSpPr txBox="1"/>
          <p:nvPr/>
        </p:nvSpPr>
        <p:spPr>
          <a:xfrm>
            <a:off x="11064875" y="6280150"/>
            <a:ext cx="76993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5dd090591_0_40"/>
          <p:cNvSpPr txBox="1"/>
          <p:nvPr/>
        </p:nvSpPr>
        <p:spPr>
          <a:xfrm>
            <a:off x="11064875" y="6280150"/>
            <a:ext cx="76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98" name="Google Shape;298;g305dd090591_0_40"/>
          <p:cNvPicPr preferRelativeResize="0"/>
          <p:nvPr/>
        </p:nvPicPr>
        <p:blipFill rotWithShape="1">
          <a:blip r:embed="rId3">
            <a:alphaModFix amt="9000"/>
          </a:blip>
          <a:srcRect b="0" l="0" r="0" t="0"/>
          <a:stretch/>
        </p:blipFill>
        <p:spPr>
          <a:xfrm>
            <a:off x="0" y="7"/>
            <a:ext cx="12192001" cy="684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05dd090591_0_40"/>
          <p:cNvSpPr txBox="1"/>
          <p:nvPr/>
        </p:nvSpPr>
        <p:spPr>
          <a:xfrm>
            <a:off x="0" y="0"/>
            <a:ext cx="8370900" cy="3686100"/>
          </a:xfrm>
          <a:prstGeom prst="rect">
            <a:avLst/>
          </a:prstGeom>
          <a:solidFill>
            <a:srgbClr val="182B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rma, Retângulo&#10;&#10;Descrição gerada automaticamente" id="300" name="Google Shape;300;g305dd090591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1471612"/>
            <a:ext cx="9586913" cy="442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05dd090591_0_40"/>
          <p:cNvSpPr txBox="1"/>
          <p:nvPr/>
        </p:nvSpPr>
        <p:spPr>
          <a:xfrm>
            <a:off x="3413550" y="2371675"/>
            <a:ext cx="45996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4100" u="none" cap="none" strike="noStrike">
                <a:solidFill>
                  <a:srgbClr val="182B39"/>
                </a:solidFill>
                <a:latin typeface="Nunito"/>
                <a:ea typeface="Nunito"/>
                <a:cs typeface="Nunito"/>
                <a:sym typeface="Nunito"/>
              </a:rPr>
              <a:t>Funcionamento</a:t>
            </a:r>
            <a:endParaRPr b="0" i="0" sz="4100" u="none" cap="none" strike="noStrike">
              <a:solidFill>
                <a:srgbClr val="182B3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g305dd090591_0_40"/>
          <p:cNvSpPr txBox="1"/>
          <p:nvPr/>
        </p:nvSpPr>
        <p:spPr>
          <a:xfrm>
            <a:off x="3413550" y="3235500"/>
            <a:ext cx="7001100" cy="14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96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pt-BR" sz="2200" u="none" cap="none" strike="noStrike">
                <a:solidFill>
                  <a:srgbClr val="182B39"/>
                </a:solidFill>
                <a:latin typeface="Nunito"/>
                <a:ea typeface="Nunito"/>
                <a:cs typeface="Nunito"/>
                <a:sym typeface="Nunito"/>
              </a:rPr>
              <a:t>O NEES funciona por meio de estrutura de Governança, a qual estabelece como instância máximas da instituição o Conselho Administrativo (CAD). </a:t>
            </a:r>
            <a:endParaRPr b="0" i="0" sz="2200" u="none" cap="none" strike="noStrike">
              <a:solidFill>
                <a:srgbClr val="182B3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3" name="Google Shape;303;g305dd090591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8550" y="1972100"/>
            <a:ext cx="604349" cy="6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05dd090591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60025" y="551049"/>
            <a:ext cx="1141600" cy="3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305dd090591_0_40"/>
          <p:cNvSpPr txBox="1"/>
          <p:nvPr/>
        </p:nvSpPr>
        <p:spPr>
          <a:xfrm rot="5400000">
            <a:off x="5941199" y="585012"/>
            <a:ext cx="309600" cy="12496800"/>
          </a:xfrm>
          <a:prstGeom prst="rect">
            <a:avLst/>
          </a:prstGeom>
          <a:gradFill>
            <a:gsLst>
              <a:gs pos="0">
                <a:srgbClr val="EC252C"/>
              </a:gs>
              <a:gs pos="100000">
                <a:srgbClr val="FAC72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ol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2D5FFF"/>
      </a:accent1>
      <a:accent2>
        <a:srgbClr val="00F2F6"/>
      </a:accent2>
      <a:accent3>
        <a:srgbClr val="00DD90"/>
      </a:accent3>
      <a:accent4>
        <a:srgbClr val="570FCF"/>
      </a:accent4>
      <a:accent5>
        <a:srgbClr val="FF4700"/>
      </a:accent5>
      <a:accent6>
        <a:srgbClr val="74E5D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2021-11-15T03:15:53Z</dcterms:created>
  <dc:creator>alkurnia46@gmail.com</dc:creator>
</cp:coreProperties>
</file>